
<file path=[Content_Types].xml><?xml version="1.0" encoding="utf-8"?>
<Types xmlns="http://schemas.openxmlformats.org/package/2006/content-types">
  <Default Extension="bin" ContentType="application/vnd.openxmlformats-officedocument.oleObject"/>
  <Default Extension="png" ContentType="image/png"/>
  <Default Extension="pdf" ContentType="application/pdf"/>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8" r:id="rId3"/>
    <p:sldMasterId id="2147483790" r:id="rId4"/>
    <p:sldMasterId id="2147483802" r:id="rId5"/>
    <p:sldMasterId id="2147483815" r:id="rId6"/>
    <p:sldMasterId id="2147483841" r:id="rId7"/>
  </p:sldMasterIdLst>
  <p:notesMasterIdLst>
    <p:notesMasterId r:id="rId70"/>
  </p:notesMasterIdLst>
  <p:handoutMasterIdLst>
    <p:handoutMasterId r:id="rId71"/>
  </p:handoutMasterIdLst>
  <p:sldIdLst>
    <p:sldId id="414" r:id="rId8"/>
    <p:sldId id="362" r:id="rId9"/>
    <p:sldId id="363" r:id="rId10"/>
    <p:sldId id="377" r:id="rId11"/>
    <p:sldId id="376" r:id="rId12"/>
    <p:sldId id="365" r:id="rId13"/>
    <p:sldId id="366" r:id="rId14"/>
    <p:sldId id="367" r:id="rId15"/>
    <p:sldId id="378" r:id="rId16"/>
    <p:sldId id="368" r:id="rId17"/>
    <p:sldId id="369" r:id="rId18"/>
    <p:sldId id="370" r:id="rId19"/>
    <p:sldId id="371" r:id="rId20"/>
    <p:sldId id="373" r:id="rId21"/>
    <p:sldId id="379" r:id="rId22"/>
    <p:sldId id="385" r:id="rId23"/>
    <p:sldId id="386" r:id="rId24"/>
    <p:sldId id="309" r:id="rId25"/>
    <p:sldId id="415" r:id="rId26"/>
    <p:sldId id="380" r:id="rId27"/>
    <p:sldId id="383" r:id="rId28"/>
    <p:sldId id="384" r:id="rId29"/>
    <p:sldId id="387" r:id="rId30"/>
    <p:sldId id="401" r:id="rId31"/>
    <p:sldId id="420" r:id="rId32"/>
    <p:sldId id="421" r:id="rId33"/>
    <p:sldId id="422" r:id="rId34"/>
    <p:sldId id="425" r:id="rId35"/>
    <p:sldId id="419" r:id="rId36"/>
    <p:sldId id="426" r:id="rId37"/>
    <p:sldId id="427" r:id="rId38"/>
    <p:sldId id="331" r:id="rId39"/>
    <p:sldId id="382" r:id="rId40"/>
    <p:sldId id="333" r:id="rId41"/>
    <p:sldId id="334" r:id="rId42"/>
    <p:sldId id="388" r:id="rId43"/>
    <p:sldId id="325" r:id="rId44"/>
    <p:sldId id="410" r:id="rId45"/>
    <p:sldId id="409" r:id="rId46"/>
    <p:sldId id="404" r:id="rId47"/>
    <p:sldId id="411" r:id="rId48"/>
    <p:sldId id="322" r:id="rId49"/>
    <p:sldId id="389" r:id="rId50"/>
    <p:sldId id="390" r:id="rId51"/>
    <p:sldId id="391" r:id="rId52"/>
    <p:sldId id="392" r:id="rId53"/>
    <p:sldId id="327" r:id="rId54"/>
    <p:sldId id="398" r:id="rId55"/>
    <p:sldId id="408" r:id="rId56"/>
    <p:sldId id="428" r:id="rId57"/>
    <p:sldId id="429" r:id="rId58"/>
    <p:sldId id="430" r:id="rId59"/>
    <p:sldId id="399" r:id="rId60"/>
    <p:sldId id="335" r:id="rId61"/>
    <p:sldId id="360" r:id="rId62"/>
    <p:sldId id="358" r:id="rId63"/>
    <p:sldId id="400" r:id="rId64"/>
    <p:sldId id="359" r:id="rId65"/>
    <p:sldId id="394" r:id="rId66"/>
    <p:sldId id="395" r:id="rId67"/>
    <p:sldId id="396" r:id="rId68"/>
    <p:sldId id="329" r:id="rId69"/>
  </p:sldIdLst>
  <p:sldSz cx="9144000" cy="6858000" type="screen4x3"/>
  <p:notesSz cx="6799263" cy="9931400"/>
  <p:defaultTextStyle>
    <a:defPPr>
      <a:defRPr lang="ja-JP"/>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521415D9-36F7-43E2-AB2F-B90AF26B5E84}">
      <p14:sectionLst xmlns:p14="http://schemas.microsoft.com/office/powerpoint/2010/main">
        <p14:section name="start" id="{0604F11E-0796-4C93-9B7B-14DE552DD1C7}">
          <p14:sldIdLst>
            <p14:sldId id="414"/>
            <p14:sldId id="362"/>
          </p14:sldIdLst>
        </p14:section>
        <p14:section name="pmt method" id="{D01F24A7-45E3-459D-BB22-0849E80AFBB6}">
          <p14:sldIdLst>
            <p14:sldId id="363"/>
            <p14:sldId id="377"/>
            <p14:sldId id="376"/>
            <p14:sldId id="365"/>
            <p14:sldId id="366"/>
            <p14:sldId id="367"/>
            <p14:sldId id="378"/>
            <p14:sldId id="368"/>
            <p14:sldId id="369"/>
            <p14:sldId id="370"/>
            <p14:sldId id="371"/>
            <p14:sldId id="373"/>
            <p14:sldId id="379"/>
            <p14:sldId id="385"/>
            <p14:sldId id="386"/>
          </p14:sldIdLst>
        </p14:section>
        <p14:section name="QSGW" id="{3CA9F17B-98FC-4FB4-853C-54DA3BB093F6}">
          <p14:sldIdLst>
            <p14:sldId id="309"/>
            <p14:sldId id="415"/>
            <p14:sldId id="380"/>
            <p14:sldId id="383"/>
            <p14:sldId id="384"/>
            <p14:sldId id="387"/>
            <p14:sldId id="401"/>
            <p14:sldId id="420"/>
            <p14:sldId id="421"/>
            <p14:sldId id="422"/>
            <p14:sldId id="425"/>
            <p14:sldId id="419"/>
            <p14:sldId id="426"/>
            <p14:sldId id="427"/>
            <p14:sldId id="331"/>
            <p14:sldId id="382"/>
            <p14:sldId id="333"/>
            <p14:sldId id="334"/>
            <p14:sldId id="388"/>
            <p14:sldId id="325"/>
            <p14:sldId id="410"/>
            <p14:sldId id="409"/>
            <p14:sldId id="404"/>
            <p14:sldId id="411"/>
            <p14:sldId id="322"/>
            <p14:sldId id="389"/>
            <p14:sldId id="390"/>
            <p14:sldId id="391"/>
            <p14:sldId id="392"/>
            <p14:sldId id="327"/>
            <p14:sldId id="398"/>
            <p14:sldId id="408"/>
            <p14:sldId id="428"/>
            <p14:sldId id="429"/>
            <p14:sldId id="430"/>
            <p14:sldId id="399"/>
            <p14:sldId id="335"/>
            <p14:sldId id="360"/>
            <p14:sldId id="358"/>
            <p14:sldId id="400"/>
            <p14:sldId id="359"/>
            <p14:sldId id="394"/>
            <p14:sldId id="395"/>
            <p14:sldId id="396"/>
            <p14:sldId id="3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E1818"/>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07" autoAdjust="0"/>
    <p:restoredTop sz="93673" autoAdjust="0"/>
  </p:normalViewPr>
  <p:slideViewPr>
    <p:cSldViewPr>
      <p:cViewPr varScale="1">
        <p:scale>
          <a:sx n="55" d="100"/>
          <a:sy n="55" d="100"/>
        </p:scale>
        <p:origin x="53" y="130"/>
      </p:cViewPr>
      <p:guideLst>
        <p:guide orient="horz" pos="2160"/>
        <p:guide pos="2880"/>
      </p:guideLst>
    </p:cSldViewPr>
  </p:slideViewPr>
  <p:outlineViewPr>
    <p:cViewPr>
      <p:scale>
        <a:sx n="33" d="100"/>
        <a:sy n="33" d="100"/>
      </p:scale>
      <p:origin x="0" y="96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0.wmf"/><Relationship Id="rId1" Type="http://schemas.openxmlformats.org/officeDocument/2006/relationships/image" Target="../media/image62.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4.wmf"/><Relationship Id="rId1" Type="http://schemas.openxmlformats.org/officeDocument/2006/relationships/image" Target="../media/image6.wmf"/><Relationship Id="rId5" Type="http://schemas.openxmlformats.org/officeDocument/2006/relationships/image" Target="../media/image9.wmf"/><Relationship Id="rId4"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3"/>
            <a:ext cx="2945501" cy="497127"/>
          </a:xfrm>
          <a:prstGeom prst="rect">
            <a:avLst/>
          </a:prstGeom>
        </p:spPr>
        <p:txBody>
          <a:bodyPr vert="horz" lIns="88356" tIns="44178" rIns="88356" bIns="44178" rtlCol="0"/>
          <a:lstStyle>
            <a:lvl1pPr algn="l">
              <a:defRPr sz="1200">
                <a:latin typeface="Arial" charset="0"/>
                <a:ea typeface="ＭＳ Ｐゴシック" charset="-128"/>
              </a:defRPr>
            </a:lvl1pPr>
          </a:lstStyle>
          <a:p>
            <a:pPr>
              <a:defRPr/>
            </a:pPr>
            <a:endParaRPr lang="ja-JP" altLang="en-US"/>
          </a:p>
        </p:txBody>
      </p:sp>
      <p:sp>
        <p:nvSpPr>
          <p:cNvPr id="3" name="日付プレースホルダ 2"/>
          <p:cNvSpPr>
            <a:spLocks noGrp="1"/>
          </p:cNvSpPr>
          <p:nvPr>
            <p:ph type="dt" sz="quarter" idx="1"/>
          </p:nvPr>
        </p:nvSpPr>
        <p:spPr>
          <a:xfrm>
            <a:off x="3852177" y="3"/>
            <a:ext cx="2945501" cy="497127"/>
          </a:xfrm>
          <a:prstGeom prst="rect">
            <a:avLst/>
          </a:prstGeom>
        </p:spPr>
        <p:txBody>
          <a:bodyPr vert="horz" lIns="88356" tIns="44178" rIns="88356" bIns="44178" rtlCol="0"/>
          <a:lstStyle>
            <a:lvl1pPr algn="r">
              <a:defRPr sz="1200">
                <a:latin typeface="Arial" charset="0"/>
                <a:ea typeface="ＭＳ Ｐゴシック" charset="-128"/>
              </a:defRPr>
            </a:lvl1pPr>
          </a:lstStyle>
          <a:p>
            <a:pPr>
              <a:defRPr/>
            </a:pPr>
            <a:fld id="{347D7CEB-C3D0-422B-ACA2-7C584416810E}" type="datetimeFigureOut">
              <a:rPr lang="ja-JP" altLang="en-US"/>
              <a:pPr>
                <a:defRPr/>
              </a:pPr>
              <a:t>2015/8/30</a:t>
            </a:fld>
            <a:endParaRPr lang="ja-JP" altLang="en-US"/>
          </a:p>
        </p:txBody>
      </p:sp>
      <p:sp>
        <p:nvSpPr>
          <p:cNvPr id="4" name="フッター プレースホルダ 3"/>
          <p:cNvSpPr>
            <a:spLocks noGrp="1"/>
          </p:cNvSpPr>
          <p:nvPr>
            <p:ph type="ftr" sz="quarter" idx="2"/>
          </p:nvPr>
        </p:nvSpPr>
        <p:spPr>
          <a:xfrm>
            <a:off x="2" y="9432689"/>
            <a:ext cx="2945501" cy="497125"/>
          </a:xfrm>
          <a:prstGeom prst="rect">
            <a:avLst/>
          </a:prstGeom>
        </p:spPr>
        <p:txBody>
          <a:bodyPr vert="horz" lIns="88356" tIns="44178" rIns="88356" bIns="44178" rtlCol="0" anchor="b"/>
          <a:lstStyle>
            <a:lvl1pPr algn="l">
              <a:defRPr sz="1200">
                <a:latin typeface="Arial" charset="0"/>
                <a:ea typeface="ＭＳ Ｐゴシック" charset="-128"/>
              </a:defRPr>
            </a:lvl1pPr>
          </a:lstStyle>
          <a:p>
            <a:pPr>
              <a:defRPr/>
            </a:pPr>
            <a:endParaRPr lang="ja-JP" altLang="en-US"/>
          </a:p>
        </p:txBody>
      </p:sp>
      <p:sp>
        <p:nvSpPr>
          <p:cNvPr id="5" name="スライド番号プレースホルダ 4"/>
          <p:cNvSpPr>
            <a:spLocks noGrp="1"/>
          </p:cNvSpPr>
          <p:nvPr>
            <p:ph type="sldNum" sz="quarter" idx="3"/>
          </p:nvPr>
        </p:nvSpPr>
        <p:spPr>
          <a:xfrm>
            <a:off x="3852177" y="9432689"/>
            <a:ext cx="2945501" cy="497125"/>
          </a:xfrm>
          <a:prstGeom prst="rect">
            <a:avLst/>
          </a:prstGeom>
        </p:spPr>
        <p:txBody>
          <a:bodyPr vert="horz" lIns="88356" tIns="44178" rIns="88356" bIns="44178" rtlCol="0" anchor="b"/>
          <a:lstStyle>
            <a:lvl1pPr algn="r">
              <a:defRPr sz="1200">
                <a:latin typeface="Arial" charset="0"/>
                <a:ea typeface="ＭＳ Ｐゴシック" charset="-128"/>
              </a:defRPr>
            </a:lvl1pPr>
          </a:lstStyle>
          <a:p>
            <a:pPr>
              <a:defRPr/>
            </a:pPr>
            <a:fld id="{1DECB8C6-E014-4E0B-8E3D-E9F92FEDDC5E}" type="slidenum">
              <a:rPr lang="ja-JP" altLang="en-US"/>
              <a:pPr>
                <a:defRPr/>
              </a:pPr>
              <a:t>‹#›</a:t>
            </a:fld>
            <a:endParaRPr lang="ja-JP" altLang="en-US"/>
          </a:p>
        </p:txBody>
      </p:sp>
    </p:spTree>
    <p:extLst>
      <p:ext uri="{BB962C8B-B14F-4D97-AF65-F5344CB8AC3E}">
        <p14:creationId xmlns:p14="http://schemas.microsoft.com/office/powerpoint/2010/main" val="33193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3"/>
            <a:ext cx="2945501" cy="497127"/>
          </a:xfrm>
          <a:prstGeom prst="rect">
            <a:avLst/>
          </a:prstGeom>
        </p:spPr>
        <p:txBody>
          <a:bodyPr vert="horz" lIns="88356" tIns="44178" rIns="88356" bIns="44178" rtlCol="0"/>
          <a:lstStyle>
            <a:lvl1pPr algn="l">
              <a:defRPr sz="1200">
                <a:latin typeface="Arial" charset="0"/>
                <a:ea typeface="ＭＳ Ｐゴシック" pitchFamily="50" charset="-128"/>
              </a:defRPr>
            </a:lvl1pPr>
          </a:lstStyle>
          <a:p>
            <a:pPr>
              <a:defRPr/>
            </a:pPr>
            <a:endParaRPr lang="ja-JP" altLang="en-US"/>
          </a:p>
        </p:txBody>
      </p:sp>
      <p:sp>
        <p:nvSpPr>
          <p:cNvPr id="3" name="日付プレースホルダ 2"/>
          <p:cNvSpPr>
            <a:spLocks noGrp="1"/>
          </p:cNvSpPr>
          <p:nvPr>
            <p:ph type="dt" idx="1"/>
          </p:nvPr>
        </p:nvSpPr>
        <p:spPr>
          <a:xfrm>
            <a:off x="3852177" y="3"/>
            <a:ext cx="2945501" cy="497127"/>
          </a:xfrm>
          <a:prstGeom prst="rect">
            <a:avLst/>
          </a:prstGeom>
        </p:spPr>
        <p:txBody>
          <a:bodyPr vert="horz" lIns="88356" tIns="44178" rIns="88356" bIns="44178" rtlCol="0"/>
          <a:lstStyle>
            <a:lvl1pPr algn="r">
              <a:defRPr sz="1200">
                <a:latin typeface="Arial" charset="0"/>
                <a:ea typeface="ＭＳ Ｐゴシック" pitchFamily="50" charset="-128"/>
              </a:defRPr>
            </a:lvl1pPr>
          </a:lstStyle>
          <a:p>
            <a:pPr>
              <a:defRPr/>
            </a:pPr>
            <a:fld id="{2DE68C6C-9B4F-4B6C-BBEB-7D86A50A2C7E}" type="datetimeFigureOut">
              <a:rPr lang="ja-JP" altLang="en-US"/>
              <a:pPr>
                <a:defRPr/>
              </a:pPr>
              <a:t>2015/8/30</a:t>
            </a:fld>
            <a:endParaRPr lang="ja-JP" altLang="en-US"/>
          </a:p>
        </p:txBody>
      </p:sp>
      <p:sp>
        <p:nvSpPr>
          <p:cNvPr id="4" name="スライド イメージ プレースホルダ 3"/>
          <p:cNvSpPr>
            <a:spLocks noGrp="1" noRot="1" noChangeAspect="1"/>
          </p:cNvSpPr>
          <p:nvPr>
            <p:ph type="sldImg" idx="2"/>
          </p:nvPr>
        </p:nvSpPr>
        <p:spPr>
          <a:xfrm>
            <a:off x="919163" y="744538"/>
            <a:ext cx="4960937" cy="3722687"/>
          </a:xfrm>
          <a:prstGeom prst="rect">
            <a:avLst/>
          </a:prstGeom>
          <a:noFill/>
          <a:ln w="12700">
            <a:solidFill>
              <a:prstClr val="black"/>
            </a:solidFill>
          </a:ln>
        </p:spPr>
        <p:txBody>
          <a:bodyPr vert="horz" lIns="88356" tIns="44178" rIns="88356" bIns="44178" rtlCol="0" anchor="ctr"/>
          <a:lstStyle/>
          <a:p>
            <a:pPr lvl="0"/>
            <a:endParaRPr lang="ja-JP" altLang="en-US" noProof="0" smtClean="0"/>
          </a:p>
        </p:txBody>
      </p:sp>
      <p:sp>
        <p:nvSpPr>
          <p:cNvPr id="5" name="ノート プレースホルダ 4"/>
          <p:cNvSpPr>
            <a:spLocks noGrp="1"/>
          </p:cNvSpPr>
          <p:nvPr>
            <p:ph type="body" sz="quarter" idx="3"/>
          </p:nvPr>
        </p:nvSpPr>
        <p:spPr>
          <a:xfrm>
            <a:off x="679610" y="4717139"/>
            <a:ext cx="5440046" cy="4469368"/>
          </a:xfrm>
          <a:prstGeom prst="rect">
            <a:avLst/>
          </a:prstGeom>
        </p:spPr>
        <p:txBody>
          <a:bodyPr vert="horz" lIns="88356" tIns="44178" rIns="88356" bIns="44178"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 5"/>
          <p:cNvSpPr>
            <a:spLocks noGrp="1"/>
          </p:cNvSpPr>
          <p:nvPr>
            <p:ph type="ftr" sz="quarter" idx="4"/>
          </p:nvPr>
        </p:nvSpPr>
        <p:spPr>
          <a:xfrm>
            <a:off x="2" y="9432689"/>
            <a:ext cx="2945501" cy="497125"/>
          </a:xfrm>
          <a:prstGeom prst="rect">
            <a:avLst/>
          </a:prstGeom>
        </p:spPr>
        <p:txBody>
          <a:bodyPr vert="horz" lIns="88356" tIns="44178" rIns="88356" bIns="44178" rtlCol="0" anchor="b"/>
          <a:lstStyle>
            <a:lvl1pPr algn="l">
              <a:defRPr sz="1200">
                <a:latin typeface="Arial" charset="0"/>
                <a:ea typeface="ＭＳ Ｐゴシック" pitchFamily="50" charset="-128"/>
              </a:defRPr>
            </a:lvl1pPr>
          </a:lstStyle>
          <a:p>
            <a:pPr>
              <a:defRPr/>
            </a:pPr>
            <a:endParaRPr lang="ja-JP" altLang="en-US"/>
          </a:p>
        </p:txBody>
      </p:sp>
      <p:sp>
        <p:nvSpPr>
          <p:cNvPr id="7" name="スライド番号プレースホルダ 6"/>
          <p:cNvSpPr>
            <a:spLocks noGrp="1"/>
          </p:cNvSpPr>
          <p:nvPr>
            <p:ph type="sldNum" sz="quarter" idx="5"/>
          </p:nvPr>
        </p:nvSpPr>
        <p:spPr>
          <a:xfrm>
            <a:off x="3852177" y="9432689"/>
            <a:ext cx="2945501" cy="497125"/>
          </a:xfrm>
          <a:prstGeom prst="rect">
            <a:avLst/>
          </a:prstGeom>
        </p:spPr>
        <p:txBody>
          <a:bodyPr vert="horz" lIns="88356" tIns="44178" rIns="88356" bIns="44178" rtlCol="0" anchor="b"/>
          <a:lstStyle>
            <a:lvl1pPr algn="r">
              <a:defRPr sz="1200">
                <a:latin typeface="Arial" charset="0"/>
                <a:ea typeface="ＭＳ Ｐゴシック" pitchFamily="50" charset="-128"/>
              </a:defRPr>
            </a:lvl1pPr>
          </a:lstStyle>
          <a:p>
            <a:pPr>
              <a:defRPr/>
            </a:pPr>
            <a:fld id="{2FBC0E76-A1BA-446B-8799-CF562552E62B}" type="slidenum">
              <a:rPr lang="ja-JP" altLang="en-US"/>
              <a:pPr>
                <a:defRPr/>
              </a:pPr>
              <a:t>‹#›</a:t>
            </a:fld>
            <a:endParaRPr lang="ja-JP" altLang="en-US"/>
          </a:p>
        </p:txBody>
      </p:sp>
    </p:spTree>
    <p:extLst>
      <p:ext uri="{BB962C8B-B14F-4D97-AF65-F5344CB8AC3E}">
        <p14:creationId xmlns:p14="http://schemas.microsoft.com/office/powerpoint/2010/main" val="285702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E42D962B-837F-4108-AEC7-767A0DCF0C10}" type="slidenum">
              <a:rPr lang="en-US" altLang="ja-JP" smtClean="0"/>
              <a:pPr eaLnBrk="1" hangingPunct="1"/>
              <a:t>3</a:t>
            </a:fld>
            <a:endParaRPr lang="en-US" altLang="ja-JP" smtClean="0"/>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a:ln/>
        </p:spPr>
        <p:txBody>
          <a:bodyPr>
            <a:normAutofit/>
          </a:bodyPr>
          <a:lstStyle/>
          <a:p>
            <a:pPr eaLnBrk="1" fontAlgn="auto" hangingPunct="1">
              <a:spcBef>
                <a:spcPts val="0"/>
              </a:spcBef>
              <a:spcAft>
                <a:spcPts val="0"/>
              </a:spcAft>
              <a:defRPr/>
            </a:pPr>
            <a:r>
              <a:rPr lang="en-US" altLang="ja-JP" dirty="0" smtClean="0"/>
              <a:t>I thank to organizers </a:t>
            </a:r>
            <a:r>
              <a:rPr lang="en-US" altLang="ja-JP" dirty="0" err="1" smtClean="0"/>
              <a:t>prof.Ebert</a:t>
            </a:r>
            <a:r>
              <a:rPr lang="en-US" altLang="ja-JP" dirty="0" smtClean="0"/>
              <a:t>, </a:t>
            </a:r>
            <a:r>
              <a:rPr lang="en-US" altLang="ja-JP" dirty="0" err="1" smtClean="0"/>
              <a:t>diemo</a:t>
            </a:r>
            <a:r>
              <a:rPr lang="en-US" altLang="ja-JP" dirty="0" smtClean="0"/>
              <a:t>, and Ogura-san for the invitation to this meeting.</a:t>
            </a:r>
          </a:p>
          <a:p>
            <a:pPr eaLnBrk="1" fontAlgn="auto" hangingPunct="1">
              <a:spcBef>
                <a:spcPts val="0"/>
              </a:spcBef>
              <a:spcAft>
                <a:spcPts val="0"/>
              </a:spcAft>
              <a:defRPr/>
            </a:pPr>
            <a:r>
              <a:rPr lang="en-US" altLang="ja-JP" dirty="0" smtClean="0"/>
              <a:t> My talk is about a new </a:t>
            </a:r>
            <a:r>
              <a:rPr lang="en-US" altLang="ja-JP" dirty="0" err="1" smtClean="0"/>
              <a:t>linearlized</a:t>
            </a:r>
            <a:r>
              <a:rPr lang="en-US" altLang="ja-JP" dirty="0" smtClean="0"/>
              <a:t> method, the PMT method.</a:t>
            </a:r>
          </a:p>
          <a:p>
            <a:pPr eaLnBrk="1" fontAlgn="auto" hangingPunct="1">
              <a:spcBef>
                <a:spcPts val="0"/>
              </a:spcBef>
              <a:spcAft>
                <a:spcPts val="0"/>
              </a:spcAft>
              <a:defRPr/>
            </a:pPr>
            <a:r>
              <a:rPr lang="en-US" altLang="ja-JP" dirty="0" smtClean="0"/>
              <a:t>…</a:t>
            </a:r>
          </a:p>
          <a:p>
            <a:pPr eaLnBrk="1" fontAlgn="auto" hangingPunct="1">
              <a:spcBef>
                <a:spcPts val="0"/>
              </a:spcBef>
              <a:spcAft>
                <a:spcPts val="0"/>
              </a:spcAft>
              <a:defRPr/>
            </a:pPr>
            <a:r>
              <a:rPr lang="en-US" altLang="ja-JP" dirty="0" smtClean="0"/>
              <a:t>PMT means APW+MTO.</a:t>
            </a:r>
          </a:p>
          <a:p>
            <a:pPr eaLnBrk="1" fontAlgn="auto" hangingPunct="1">
              <a:spcBef>
                <a:spcPts val="0"/>
              </a:spcBef>
              <a:spcAft>
                <a:spcPts val="0"/>
              </a:spcAft>
              <a:defRPr/>
            </a:pPr>
            <a:r>
              <a:rPr lang="en-US" altLang="ja-JP" dirty="0" smtClean="0"/>
              <a:t>APW is the augmented plane wave.</a:t>
            </a:r>
          </a:p>
          <a:p>
            <a:pPr eaLnBrk="1" fontAlgn="auto" hangingPunct="1">
              <a:spcBef>
                <a:spcPts val="0"/>
              </a:spcBef>
              <a:spcAft>
                <a:spcPts val="0"/>
              </a:spcAft>
              <a:defRPr/>
            </a:pPr>
            <a:r>
              <a:rPr lang="en-US" altLang="ja-JP" dirty="0" smtClean="0"/>
              <a:t>MTO is the muffin-tin orbital, which is the atomic-centered augmented wave.</a:t>
            </a:r>
          </a:p>
          <a:p>
            <a:pPr eaLnBrk="1" fontAlgn="auto" hangingPunct="1">
              <a:spcBef>
                <a:spcPts val="0"/>
              </a:spcBef>
              <a:spcAft>
                <a:spcPts val="0"/>
              </a:spcAft>
              <a:defRPr/>
            </a:pPr>
            <a:r>
              <a:rPr lang="en-US" altLang="ja-JP" dirty="0" smtClean="0"/>
              <a:t>As this name stand for, the PMT method is a mixed basis </a:t>
            </a:r>
            <a:r>
              <a:rPr lang="en-US" altLang="ja-JP" dirty="0" err="1" smtClean="0"/>
              <a:t>linearized</a:t>
            </a:r>
            <a:r>
              <a:rPr lang="en-US" altLang="ja-JP" dirty="0" smtClean="0"/>
              <a:t> method,</a:t>
            </a:r>
          </a:p>
          <a:p>
            <a:pPr eaLnBrk="1" fontAlgn="auto" hangingPunct="1">
              <a:spcBef>
                <a:spcPts val="0"/>
              </a:spcBef>
              <a:spcAft>
                <a:spcPts val="0"/>
              </a:spcAft>
              <a:defRPr/>
            </a:pPr>
            <a:r>
              <a:rPr lang="en-US" altLang="ja-JP" dirty="0" smtClean="0"/>
              <a:t>which uses both of the augmented wave together.</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My talk is as follows.</a:t>
            </a:r>
          </a:p>
          <a:p>
            <a:pPr eaLnBrk="1" fontAlgn="auto" hangingPunct="1">
              <a:spcBef>
                <a:spcPts val="0"/>
              </a:spcBef>
              <a:spcAft>
                <a:spcPts val="0"/>
              </a:spcAft>
              <a:defRPr/>
            </a:pPr>
            <a:r>
              <a:rPr lang="en-US" altLang="ja-JP" dirty="0" smtClean="0"/>
              <a:t>At the next page, my motivation. I explain why I started the PMT.</a:t>
            </a:r>
          </a:p>
          <a:p>
            <a:pPr eaLnBrk="1" fontAlgn="auto" hangingPunct="1">
              <a:spcBef>
                <a:spcPts val="0"/>
              </a:spcBef>
              <a:spcAft>
                <a:spcPts val="0"/>
              </a:spcAft>
              <a:defRPr/>
            </a:pPr>
            <a:r>
              <a:rPr lang="en-US" altLang="ja-JP" dirty="0" smtClean="0"/>
              <a:t>Then I will remind you what is the </a:t>
            </a:r>
            <a:r>
              <a:rPr lang="en-US" altLang="ja-JP" dirty="0" err="1" smtClean="0"/>
              <a:t>linearized</a:t>
            </a:r>
            <a:r>
              <a:rPr lang="en-US" altLang="ja-JP" dirty="0" smtClean="0"/>
              <a:t> method, APW, and MTO.</a:t>
            </a:r>
          </a:p>
          <a:p>
            <a:pPr eaLnBrk="1" fontAlgn="auto" hangingPunct="1">
              <a:spcBef>
                <a:spcPts val="0"/>
              </a:spcBef>
              <a:spcAft>
                <a:spcPts val="0"/>
              </a:spcAft>
              <a:defRPr/>
            </a:pPr>
            <a:r>
              <a:rPr lang="en-US" altLang="ja-JP" dirty="0" smtClean="0"/>
              <a:t>Then you will see why the PMT method can be important..</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The I will give a few key points in its theoretical formulation.</a:t>
            </a:r>
          </a:p>
          <a:p>
            <a:pPr eaLnBrk="1" fontAlgn="auto" hangingPunct="1">
              <a:spcBef>
                <a:spcPts val="0"/>
              </a:spcBef>
              <a:spcAft>
                <a:spcPts val="0"/>
              </a:spcAft>
              <a:defRPr/>
            </a:pPr>
            <a:r>
              <a:rPr lang="en-US" altLang="ja-JP" dirty="0" smtClean="0"/>
              <a:t>Then I will show recent results on the </a:t>
            </a:r>
            <a:r>
              <a:rPr lang="en-US" altLang="ja-JP" dirty="0" err="1" smtClean="0"/>
              <a:t>homonuclear</a:t>
            </a:r>
            <a:r>
              <a:rPr lang="en-US" altLang="ja-JP" dirty="0" smtClean="0"/>
              <a:t> diatomic molecules in the PBE exchange-correlation calculations.</a:t>
            </a:r>
          </a:p>
        </p:txBody>
      </p:sp>
    </p:spTree>
    <p:extLst>
      <p:ext uri="{BB962C8B-B14F-4D97-AF65-F5344CB8AC3E}">
        <p14:creationId xmlns:p14="http://schemas.microsoft.com/office/powerpoint/2010/main" val="146103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82897" eaLnBrk="1" hangingPunct="1">
              <a:spcBef>
                <a:spcPct val="0"/>
              </a:spcBef>
            </a:pPr>
            <a:r>
              <a:rPr lang="en-US" altLang="ja-JP" b="1" u="sng" smtClean="0">
                <a:solidFill>
                  <a:srgbClr val="0070C0"/>
                </a:solidFill>
              </a:rPr>
              <a:t>A basis consists of the three components.</a:t>
            </a:r>
          </a:p>
          <a:p>
            <a:pPr defTabSz="882897" eaLnBrk="1" hangingPunct="1">
              <a:spcBef>
                <a:spcPct val="0"/>
              </a:spcBef>
            </a:pPr>
            <a:endParaRPr lang="en-US" altLang="ja-JP" b="1" u="sng" smtClean="0">
              <a:solidFill>
                <a:srgbClr val="0070C0"/>
              </a:solidFill>
            </a:endParaRPr>
          </a:p>
          <a:p>
            <a:pPr defTabSz="882897" eaLnBrk="1" hangingPunct="1">
              <a:spcBef>
                <a:spcPct val="0"/>
              </a:spcBef>
            </a:pPr>
            <a:r>
              <a:rPr lang="en-US" altLang="ja-JP" smtClean="0">
                <a:solidFill>
                  <a:srgbClr val="0070C0"/>
                </a:solidFill>
              </a:rPr>
              <a:t>For simplicity, consider the case with an atom in a cell with periodic boundary condition.</a:t>
            </a:r>
          </a:p>
          <a:p>
            <a:pPr defTabSz="882897" eaLnBrk="1" hangingPunct="1">
              <a:spcBef>
                <a:spcPct val="0"/>
              </a:spcBef>
            </a:pPr>
            <a:r>
              <a:rPr lang="en-US" altLang="ja-JP" smtClean="0">
                <a:solidFill>
                  <a:srgbClr val="0070C0"/>
                </a:solidFill>
              </a:rPr>
              <a:t>Spin index is now shown explicitly.</a:t>
            </a:r>
          </a:p>
          <a:p>
            <a:pPr defTabSz="882897" eaLnBrk="1" hangingPunct="1">
              <a:spcBef>
                <a:spcPct val="0"/>
              </a:spcBef>
            </a:pPr>
            <a:endParaRPr lang="ja-JP" altLang="en-US" b="1" u="sng" smtClean="0">
              <a:solidFill>
                <a:srgbClr val="0070C0"/>
              </a:solidFill>
            </a:endParaRPr>
          </a:p>
          <a:p>
            <a:pPr defTabSz="882897" eaLnBrk="1" hangingPunct="1">
              <a:spcBef>
                <a:spcPct val="0"/>
              </a:spcBef>
            </a:pPr>
            <a:endParaRPr lang="en-US" altLang="ja-JP" smtClean="0"/>
          </a:p>
          <a:p>
            <a:pPr defTabSz="882897" eaLnBrk="1" hangingPunct="1">
              <a:spcBef>
                <a:spcPct val="0"/>
              </a:spcBef>
            </a:pPr>
            <a:r>
              <a:rPr lang="en-US" altLang="ja-JP" smtClean="0"/>
              <a:t>Augmentation procedure can be dependent on the basis set.</a:t>
            </a:r>
          </a:p>
          <a:p>
            <a:pPr defTabSz="882897" eaLnBrk="1" hangingPunct="1">
              <a:spcBef>
                <a:spcPct val="0"/>
              </a:spcBef>
            </a:pPr>
            <a:r>
              <a:rPr lang="en-US" altLang="ja-JP" smtClean="0"/>
              <a:t>Expanded in the spherical Harmonics.</a:t>
            </a:r>
          </a:p>
          <a:p>
            <a:pPr defTabSz="882897" eaLnBrk="1" hangingPunct="1">
              <a:spcBef>
                <a:spcPct val="0"/>
              </a:spcBef>
            </a:pPr>
            <a:endParaRPr lang="en-US" altLang="ja-JP" smtClean="0"/>
          </a:p>
          <a:p>
            <a:pPr defTabSz="882897" eaLnBrk="1" hangingPunct="1">
              <a:spcBef>
                <a:spcPct val="0"/>
              </a:spcBef>
            </a:pPr>
            <a:r>
              <a:rPr lang="en-US" altLang="ja-JP" smtClean="0"/>
              <a:t>J is the index for a basis function</a:t>
            </a:r>
          </a:p>
          <a:p>
            <a:pPr defTabSz="882897" eaLnBrk="1" hangingPunct="1">
              <a:spcBef>
                <a:spcPct val="0"/>
              </a:spcBef>
            </a:pPr>
            <a:r>
              <a:rPr lang="en-US" altLang="ja-JP" smtClean="0"/>
              <a:t>Envelope function PW or Hankel functions.</a:t>
            </a:r>
          </a:p>
          <a:p>
            <a:pPr defTabSz="882897" eaLnBrk="1" hangingPunct="1">
              <a:spcBef>
                <a:spcPct val="0"/>
              </a:spcBef>
            </a:pPr>
            <a:r>
              <a:rPr lang="en-US" altLang="ja-JP" smtClean="0"/>
              <a:t>True part within MT site a.</a:t>
            </a:r>
          </a:p>
          <a:p>
            <a:pPr defTabSz="882897" eaLnBrk="1" hangingPunct="1">
              <a:spcBef>
                <a:spcPct val="0"/>
              </a:spcBef>
            </a:pPr>
            <a:r>
              <a:rPr lang="en-US" altLang="ja-JP" smtClean="0"/>
              <a:t>This parenthes means a set of functions for MTs.</a:t>
            </a:r>
            <a:endParaRPr lang="ja-JP" altLang="en-US" smtClean="0"/>
          </a:p>
        </p:txBody>
      </p:sp>
      <p:sp>
        <p:nvSpPr>
          <p:cNvPr id="3891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4262C58A-CDED-4635-ABED-C866E9942CAE}" type="slidenum">
              <a:rPr lang="ja-JP" altLang="en-US" smtClean="0"/>
              <a:pPr eaLnBrk="1" hangingPunct="1"/>
              <a:t>14</a:t>
            </a:fld>
            <a:endParaRPr lang="ja-JP" altLang="en-US" smtClean="0"/>
          </a:p>
        </p:txBody>
      </p:sp>
    </p:spTree>
    <p:extLst>
      <p:ext uri="{BB962C8B-B14F-4D97-AF65-F5344CB8AC3E}">
        <p14:creationId xmlns:p14="http://schemas.microsoft.com/office/powerpoint/2010/main" val="419315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5018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81990A1D-8E38-42C5-9A13-62809D2CCA3E}" type="slidenum">
              <a:rPr lang="ja-JP" altLang="en-US" smtClean="0"/>
              <a:pPr eaLnBrk="1" hangingPunct="1"/>
              <a:t>18</a:t>
            </a:fld>
            <a:endParaRPr lang="ja-JP" altLang="en-US" smtClean="0"/>
          </a:p>
        </p:txBody>
      </p:sp>
    </p:spTree>
    <p:extLst>
      <p:ext uri="{BB962C8B-B14F-4D97-AF65-F5344CB8AC3E}">
        <p14:creationId xmlns:p14="http://schemas.microsoft.com/office/powerpoint/2010/main" val="921339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Complete set.</a:t>
            </a:r>
            <a:r>
              <a:rPr kumimoji="1" lang="en-US" altLang="ja-JP" baseline="0" dirty="0" smtClean="0"/>
              <a:t> Orthogonal.</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FBC0E76-A1BA-446B-8799-CF562552E62B}" type="slidenum">
              <a:rPr lang="ja-JP" altLang="en-US" smtClean="0"/>
              <a:pPr>
                <a:defRPr/>
              </a:pPr>
              <a:t>24</a:t>
            </a:fld>
            <a:endParaRPr lang="ja-JP" altLang="en-US"/>
          </a:p>
        </p:txBody>
      </p:sp>
    </p:spTree>
    <p:extLst>
      <p:ext uri="{BB962C8B-B14F-4D97-AF65-F5344CB8AC3E}">
        <p14:creationId xmlns:p14="http://schemas.microsoft.com/office/powerpoint/2010/main" val="84479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5227" eaLnBrk="0" hangingPunct="0">
              <a:defRPr sz="3200">
                <a:solidFill>
                  <a:schemeClr val="tx1"/>
                </a:solidFill>
                <a:latin typeface="Comic Sans MS" pitchFamily="66" charset="0"/>
                <a:ea typeface="ＭＳ Ｐゴシック" pitchFamily="50" charset="-128"/>
              </a:defRPr>
            </a:lvl1pPr>
            <a:lvl2pPr marL="735072" indent="-282720" defTabSz="1005227" eaLnBrk="0" hangingPunct="0">
              <a:defRPr sz="3200">
                <a:solidFill>
                  <a:schemeClr val="tx1"/>
                </a:solidFill>
                <a:latin typeface="Comic Sans MS" pitchFamily="66" charset="0"/>
                <a:ea typeface="ＭＳ Ｐゴシック" pitchFamily="50" charset="-128"/>
              </a:defRPr>
            </a:lvl2pPr>
            <a:lvl3pPr marL="1130880" indent="-226176" defTabSz="1005227" eaLnBrk="0" hangingPunct="0">
              <a:defRPr sz="3200">
                <a:solidFill>
                  <a:schemeClr val="tx1"/>
                </a:solidFill>
                <a:latin typeface="Comic Sans MS" pitchFamily="66" charset="0"/>
                <a:ea typeface="ＭＳ Ｐゴシック" pitchFamily="50" charset="-128"/>
              </a:defRPr>
            </a:lvl3pPr>
            <a:lvl4pPr marL="1583233" indent="-226176" defTabSz="1005227" eaLnBrk="0" hangingPunct="0">
              <a:defRPr sz="3200">
                <a:solidFill>
                  <a:schemeClr val="tx1"/>
                </a:solidFill>
                <a:latin typeface="Comic Sans MS" pitchFamily="66" charset="0"/>
                <a:ea typeface="ＭＳ Ｐゴシック" pitchFamily="50" charset="-128"/>
              </a:defRPr>
            </a:lvl4pPr>
            <a:lvl5pPr marL="2035584" indent="-226176" defTabSz="1005227" eaLnBrk="0" hangingPunct="0">
              <a:defRPr sz="3200">
                <a:solidFill>
                  <a:schemeClr val="tx1"/>
                </a:solidFill>
                <a:latin typeface="Comic Sans MS" pitchFamily="66" charset="0"/>
                <a:ea typeface="ＭＳ Ｐゴシック" pitchFamily="50" charset="-128"/>
              </a:defRPr>
            </a:lvl5pPr>
            <a:lvl6pPr marL="2487937"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40289"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392641"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44993" indent="-226176" algn="ctr" defTabSz="1005227"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fld id="{FDB08558-9E78-4D7F-9C5E-6F5EC50B13BF}" type="slidenum">
              <a:rPr lang="ja-JP" altLang="en-US" sz="1300">
                <a:latin typeface="Times New Roman" pitchFamily="18" charset="0"/>
              </a:rPr>
              <a:pPr eaLnBrk="1" hangingPunct="1"/>
              <a:t>30</a:t>
            </a:fld>
            <a:endParaRPr lang="en-US" altLang="ja-JP" sz="1300">
              <a:latin typeface="Times New Roman" pitchFamily="18" charset="0"/>
            </a:endParaRPr>
          </a:p>
        </p:txBody>
      </p:sp>
      <p:sp>
        <p:nvSpPr>
          <p:cNvPr id="41987" name="Rectangle 2"/>
          <p:cNvSpPr>
            <a:spLocks noGrp="1" noRot="1" noChangeAspect="1" noChangeArrowheads="1" noTextEdit="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lIns="97471" tIns="48736" rIns="97471" bIns="48736"/>
          <a:lstStyle/>
          <a:p>
            <a:pPr eaLnBrk="1" hangingPunct="1"/>
            <a:r>
              <a:rPr lang="en-US" altLang="ja-JP" dirty="0" smtClean="0"/>
              <a:t>This is the procedure for GW </a:t>
            </a:r>
            <a:r>
              <a:rPr lang="en-US" altLang="ja-JP" dirty="0" err="1" smtClean="0"/>
              <a:t>approximaiton</a:t>
            </a:r>
            <a:r>
              <a:rPr lang="en-US" altLang="ja-JP" dirty="0" smtClean="0"/>
              <a:t>.</a:t>
            </a:r>
          </a:p>
          <a:p>
            <a:pPr eaLnBrk="1" hangingPunct="1"/>
            <a:endParaRPr lang="en-US" altLang="ja-JP" dirty="0" smtClean="0"/>
          </a:p>
          <a:p>
            <a:pPr eaLnBrk="1" hangingPunct="1"/>
            <a:endParaRPr lang="en-US" altLang="ja-JP" dirty="0" smtClean="0"/>
          </a:p>
          <a:p>
            <a:pPr eaLnBrk="1" hangingPunct="1"/>
            <a:r>
              <a:rPr lang="en-US" altLang="ja-JP" dirty="0" smtClean="0"/>
              <a:t>At first, let me explain the procedure for the GW </a:t>
            </a:r>
            <a:r>
              <a:rPr lang="en-US" altLang="ja-JP" dirty="0" err="1" smtClean="0"/>
              <a:t>approximaiton</a:t>
            </a:r>
            <a:r>
              <a:rPr lang="en-US" altLang="ja-JP" dirty="0" smtClean="0"/>
              <a:t>.</a:t>
            </a:r>
          </a:p>
          <a:p>
            <a:pPr eaLnBrk="1" hangingPunct="1"/>
            <a:endParaRPr lang="en-US" altLang="ja-JP" dirty="0" smtClean="0"/>
          </a:p>
          <a:p>
            <a:pPr eaLnBrk="1" hangingPunct="1"/>
            <a:r>
              <a:rPr lang="en-US" altLang="ja-JP" dirty="0" smtClean="0"/>
              <a:t>You can start from any static H0. It can contain non-local potential.</a:t>
            </a:r>
          </a:p>
        </p:txBody>
      </p:sp>
    </p:spTree>
    <p:extLst>
      <p:ext uri="{BB962C8B-B14F-4D97-AF65-F5344CB8AC3E}">
        <p14:creationId xmlns:p14="http://schemas.microsoft.com/office/powerpoint/2010/main" val="182225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31</a:t>
            </a:fld>
            <a:endParaRPr lang="ja-JP" altLang="en-US"/>
          </a:p>
        </p:txBody>
      </p:sp>
    </p:spTree>
    <p:extLst>
      <p:ext uri="{BB962C8B-B14F-4D97-AF65-F5344CB8AC3E}">
        <p14:creationId xmlns:p14="http://schemas.microsoft.com/office/powerpoint/2010/main" val="2122111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Let me explain minimum on the GW  approximaiton.</a:t>
            </a:r>
          </a:p>
          <a:p>
            <a:r>
              <a:rPr lang="en-US" altLang="ja-JP" smtClean="0"/>
              <a:t>RPA total energy.</a:t>
            </a:r>
          </a:p>
          <a:p>
            <a:endParaRPr lang="en-US" altLang="ja-JP" smtClean="0"/>
          </a:p>
          <a:p>
            <a:r>
              <a:rPr lang="en-US" altLang="ja-JP" smtClean="0"/>
              <a:t>This is a key point to interpret the meanings of GW approximation for localized orbitals.</a:t>
            </a:r>
          </a:p>
          <a:p>
            <a:r>
              <a:rPr lang="en-US" altLang="ja-JP" smtClean="0"/>
              <a:t>I may say many researchers do not care about this, and apply GW in a wrong manner. </a:t>
            </a:r>
          </a:p>
          <a:p>
            <a:endParaRPr lang="en-US" altLang="ja-JP" smtClean="0"/>
          </a:p>
          <a:p>
            <a:r>
              <a:rPr lang="en-US" altLang="ja-JP" smtClean="0"/>
              <a:t>Historical reason, there is consusion about what Ei means...</a:t>
            </a:r>
            <a:endParaRPr lang="ja-JP" altLang="en-US" smtClean="0"/>
          </a:p>
        </p:txBody>
      </p:sp>
      <p:sp>
        <p:nvSpPr>
          <p:cNvPr id="5325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38F184-55A1-4647-815C-D07CF1EBE601}" type="slidenum">
              <a:rPr lang="ja-JP" altLang="en-US" smtClean="0"/>
              <a:pPr eaLnBrk="1" hangingPunct="1"/>
              <a:t>33</a:t>
            </a:fld>
            <a:endParaRPr lang="ja-JP" altLang="en-US" smtClean="0"/>
          </a:p>
        </p:txBody>
      </p:sp>
    </p:spTree>
    <p:extLst>
      <p:ext uri="{BB962C8B-B14F-4D97-AF65-F5344CB8AC3E}">
        <p14:creationId xmlns:p14="http://schemas.microsoft.com/office/powerpoint/2010/main" val="303492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So, I want to emphasise  importance of Non-locality in GW approximaiton.</a:t>
            </a:r>
          </a:p>
          <a:p>
            <a:pPr eaLnBrk="1" hangingPunct="1"/>
            <a:endParaRPr lang="en-US" altLang="ja-JP" smtClean="0"/>
          </a:p>
          <a:p>
            <a:pPr eaLnBrk="1" hangingPunct="1"/>
            <a:r>
              <a:rPr lang="en-US" altLang="ja-JP" smtClean="0"/>
              <a:t>This is missing in LDA/GGA calculations.</a:t>
            </a:r>
          </a:p>
          <a:p>
            <a:pPr eaLnBrk="1" hangingPunct="1"/>
            <a:endParaRPr lang="en-US" altLang="ja-JP" smtClean="0"/>
          </a:p>
          <a:p>
            <a:pPr eaLnBrk="1" hangingPunct="1"/>
            <a:r>
              <a:rPr lang="en-US" altLang="ja-JP" smtClean="0"/>
              <a:t>Roughly speaking, its effects are devided into these two. Effects.</a:t>
            </a:r>
          </a:p>
          <a:p>
            <a:pPr eaLnBrk="1" hangingPunct="1"/>
            <a:endParaRPr lang="en-US" altLang="ja-JP" smtClean="0"/>
          </a:p>
          <a:p>
            <a:pPr eaLnBrk="1" hangingPunct="1"/>
            <a:r>
              <a:rPr lang="en-US" altLang="ja-JP" smtClean="0"/>
              <a:t>You may say this is LDA+U type effect.</a:t>
            </a:r>
            <a:endParaRPr lang="ja-JP" altLang="en-US" smtClean="0"/>
          </a:p>
        </p:txBody>
      </p:sp>
      <p:sp>
        <p:nvSpPr>
          <p:cNvPr id="5427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0063" eaLnBrk="0" hangingPunct="0">
              <a:defRPr kumimoji="1">
                <a:solidFill>
                  <a:schemeClr val="tx1"/>
                </a:solidFill>
                <a:latin typeface="Arial" pitchFamily="34" charset="0"/>
                <a:ea typeface="ＭＳ Ｐゴシック" pitchFamily="50" charset="-128"/>
              </a:defRPr>
            </a:lvl1pPr>
            <a:lvl2pPr marL="743158" indent="-285830" defTabSz="940063" eaLnBrk="0" hangingPunct="0">
              <a:defRPr kumimoji="1">
                <a:solidFill>
                  <a:schemeClr val="tx1"/>
                </a:solidFill>
                <a:latin typeface="Arial" pitchFamily="34" charset="0"/>
                <a:ea typeface="ＭＳ Ｐゴシック" pitchFamily="50" charset="-128"/>
              </a:defRPr>
            </a:lvl2pPr>
            <a:lvl3pPr marL="1143320" indent="-228665" defTabSz="940063" eaLnBrk="0" hangingPunct="0">
              <a:defRPr kumimoji="1">
                <a:solidFill>
                  <a:schemeClr val="tx1"/>
                </a:solidFill>
                <a:latin typeface="Arial" pitchFamily="34" charset="0"/>
                <a:ea typeface="ＭＳ Ｐゴシック" pitchFamily="50" charset="-128"/>
              </a:defRPr>
            </a:lvl3pPr>
            <a:lvl4pPr marL="1600648" indent="-228665" defTabSz="940063" eaLnBrk="0" hangingPunct="0">
              <a:defRPr kumimoji="1">
                <a:solidFill>
                  <a:schemeClr val="tx1"/>
                </a:solidFill>
                <a:latin typeface="Arial" pitchFamily="34" charset="0"/>
                <a:ea typeface="ＭＳ Ｐゴシック" pitchFamily="50" charset="-128"/>
              </a:defRPr>
            </a:lvl4pPr>
            <a:lvl5pPr marL="2057976" indent="-228665" defTabSz="940063" eaLnBrk="0" hangingPunct="0">
              <a:defRPr kumimoji="1">
                <a:solidFill>
                  <a:schemeClr val="tx1"/>
                </a:solidFill>
                <a:latin typeface="Arial" pitchFamily="34" charset="0"/>
                <a:ea typeface="ＭＳ Ｐゴシック" pitchFamily="50" charset="-128"/>
              </a:defRPr>
            </a:lvl5pPr>
            <a:lvl6pPr marL="2515304"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CFC73286-A862-4E51-98E1-6480D52EE94F}" type="slidenum">
              <a:rPr lang="ja-JP" altLang="en-US" smtClean="0">
                <a:latin typeface="Times New Roman" pitchFamily="18" charset="0"/>
              </a:rPr>
              <a:pPr eaLnBrk="1" hangingPunct="1"/>
              <a:t>34</a:t>
            </a:fld>
            <a:endParaRPr lang="en-US" altLang="ja-JP" smtClean="0">
              <a:latin typeface="Times New Roman" pitchFamily="18" charset="0"/>
            </a:endParaRPr>
          </a:p>
        </p:txBody>
      </p:sp>
    </p:spTree>
    <p:extLst>
      <p:ext uri="{BB962C8B-B14F-4D97-AF65-F5344CB8AC3E}">
        <p14:creationId xmlns:p14="http://schemas.microsoft.com/office/powerpoint/2010/main" val="300467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No</a:t>
            </a:r>
            <a:endParaRPr lang="ja-JP" altLang="en-US" smtClean="0"/>
          </a:p>
        </p:txBody>
      </p:sp>
      <p:sp>
        <p:nvSpPr>
          <p:cNvPr id="5530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55604DB2-C579-4701-8718-6D4D2C740407}" type="slidenum">
              <a:rPr lang="ja-JP" altLang="en-US" smtClean="0">
                <a:latin typeface="Times New Roman" pitchFamily="18" charset="0"/>
              </a:rPr>
              <a:pPr eaLnBrk="1" hangingPunct="1"/>
              <a:t>35</a:t>
            </a:fld>
            <a:endParaRPr lang="en-US" altLang="ja-JP" smtClean="0">
              <a:latin typeface="Times New Roman" pitchFamily="18" charset="0"/>
            </a:endParaRPr>
          </a:p>
        </p:txBody>
      </p:sp>
    </p:spTree>
    <p:extLst>
      <p:ext uri="{BB962C8B-B14F-4D97-AF65-F5344CB8AC3E}">
        <p14:creationId xmlns:p14="http://schemas.microsoft.com/office/powerpoint/2010/main" val="275329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（線形応答の</a:t>
            </a:r>
            <a:r>
              <a:rPr lang="en-US" altLang="ja-JP" dirty="0" smtClean="0"/>
              <a:t>RPA</a:t>
            </a:r>
            <a:r>
              <a:rPr lang="ja-JP" altLang="en-US" dirty="0" smtClean="0"/>
              <a:t>で）でまじめに計算した</a:t>
            </a:r>
            <a:endParaRPr lang="en-US" altLang="ja-JP" dirty="0" smtClean="0"/>
          </a:p>
          <a:p>
            <a:r>
              <a:rPr kumimoji="1" lang="en-US" altLang="ja-JP" dirty="0" smtClean="0"/>
              <a:t>Hedin</a:t>
            </a:r>
            <a:r>
              <a:rPr kumimoji="1" lang="ja-JP" altLang="en-US" dirty="0" smtClean="0"/>
              <a:t>の</a:t>
            </a:r>
            <a:endParaRPr kumimoji="1" lang="en-US" altLang="ja-JP" dirty="0" smtClean="0"/>
          </a:p>
          <a:p>
            <a:endParaRPr kumimoji="1" lang="en-US" altLang="ja-JP" dirty="0" smtClean="0"/>
          </a:p>
          <a:p>
            <a:r>
              <a:rPr lang="ja-JP" altLang="en-US" dirty="0"/>
              <a:t>自己エネルギー項、エネルギー依存性がある。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39</a:t>
            </a:fld>
            <a:endParaRPr lang="ja-JP" altLang="en-US"/>
          </a:p>
        </p:txBody>
      </p:sp>
    </p:spTree>
    <p:extLst>
      <p:ext uri="{BB962C8B-B14F-4D97-AF65-F5344CB8AC3E}">
        <p14:creationId xmlns:p14="http://schemas.microsoft.com/office/powerpoint/2010/main" val="3509129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40063" eaLnBrk="0" hangingPunct="0">
              <a:defRPr kumimoji="1">
                <a:solidFill>
                  <a:schemeClr val="tx1"/>
                </a:solidFill>
                <a:latin typeface="Arial" pitchFamily="34" charset="0"/>
                <a:ea typeface="ＭＳ Ｐゴシック" pitchFamily="50" charset="-128"/>
              </a:defRPr>
            </a:lvl1pPr>
            <a:lvl2pPr marL="743158" indent="-285830" defTabSz="940063" eaLnBrk="0" hangingPunct="0">
              <a:defRPr kumimoji="1">
                <a:solidFill>
                  <a:schemeClr val="tx1"/>
                </a:solidFill>
                <a:latin typeface="Arial" pitchFamily="34" charset="0"/>
                <a:ea typeface="ＭＳ Ｐゴシック" pitchFamily="50" charset="-128"/>
              </a:defRPr>
            </a:lvl2pPr>
            <a:lvl3pPr marL="1143320" indent="-228665" defTabSz="940063" eaLnBrk="0" hangingPunct="0">
              <a:defRPr kumimoji="1">
                <a:solidFill>
                  <a:schemeClr val="tx1"/>
                </a:solidFill>
                <a:latin typeface="Arial" pitchFamily="34" charset="0"/>
                <a:ea typeface="ＭＳ Ｐゴシック" pitchFamily="50" charset="-128"/>
              </a:defRPr>
            </a:lvl3pPr>
            <a:lvl4pPr marL="1600648" indent="-228665" defTabSz="940063" eaLnBrk="0" hangingPunct="0">
              <a:defRPr kumimoji="1">
                <a:solidFill>
                  <a:schemeClr val="tx1"/>
                </a:solidFill>
                <a:latin typeface="Arial" pitchFamily="34" charset="0"/>
                <a:ea typeface="ＭＳ Ｐゴシック" pitchFamily="50" charset="-128"/>
              </a:defRPr>
            </a:lvl4pPr>
            <a:lvl5pPr marL="2057976" indent="-228665" defTabSz="940063" eaLnBrk="0" hangingPunct="0">
              <a:defRPr kumimoji="1">
                <a:solidFill>
                  <a:schemeClr val="tx1"/>
                </a:solidFill>
                <a:latin typeface="Arial" pitchFamily="34" charset="0"/>
                <a:ea typeface="ＭＳ Ｐゴシック" pitchFamily="50" charset="-128"/>
              </a:defRPr>
            </a:lvl5pPr>
            <a:lvl6pPr marL="2515304"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defTabSz="940063"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93D9AB42-EFC4-44B2-8C11-ABA86E78BE97}" type="slidenum">
              <a:rPr lang="ja-JP" altLang="en-US" smtClean="0">
                <a:latin typeface="Times New Roman" pitchFamily="18" charset="0"/>
              </a:rPr>
              <a:pPr eaLnBrk="1" hangingPunct="1"/>
              <a:t>42</a:t>
            </a:fld>
            <a:endParaRPr lang="en-US" altLang="ja-JP" smtClean="0">
              <a:latin typeface="Times New Roman" pitchFamily="18" charset="0"/>
            </a:endParaRPr>
          </a:p>
        </p:txBody>
      </p:sp>
      <p:sp>
        <p:nvSpPr>
          <p:cNvPr id="57347"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7348" name="Rectangle 1027"/>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ja-JP" smtClean="0"/>
              <a:t>Our main result is by the black line shown here.</a:t>
            </a:r>
          </a:p>
          <a:p>
            <a:endParaRPr lang="en-US" altLang="ja-JP" smtClean="0"/>
          </a:p>
          <a:p>
            <a:endParaRPr lang="en-US" altLang="ja-JP" smtClean="0"/>
          </a:p>
          <a:p>
            <a:r>
              <a:rPr lang="en-US" altLang="ja-JP" smtClean="0"/>
              <a:t>&gt;Red LDA.</a:t>
            </a:r>
          </a:p>
          <a:p>
            <a:r>
              <a:rPr lang="en-US" altLang="ja-JP" smtClean="0"/>
              <a:t>Green one-shot (including off-diagonla part) </a:t>
            </a:r>
          </a:p>
          <a:p>
            <a:r>
              <a:rPr lang="en-US" altLang="ja-JP" smtClean="0"/>
              <a:t>E-olny  (disentanglement problem).</a:t>
            </a:r>
          </a:p>
        </p:txBody>
      </p:sp>
    </p:spTree>
    <p:extLst>
      <p:ext uri="{BB962C8B-B14F-4D97-AF65-F5344CB8AC3E}">
        <p14:creationId xmlns:p14="http://schemas.microsoft.com/office/powerpoint/2010/main" val="209923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sym typeface="Wingdings" pitchFamily="2" charset="2"/>
              </a:rPr>
              <a:t>…</a:t>
            </a:r>
          </a:p>
          <a:p>
            <a:endParaRPr lang="en-US" altLang="ja-JP" smtClean="0">
              <a:sym typeface="Wingdings" pitchFamily="2" charset="2"/>
            </a:endParaRPr>
          </a:p>
          <a:p>
            <a:r>
              <a:rPr lang="en-US" altLang="ja-JP" smtClean="0">
                <a:sym typeface="Wingdings" pitchFamily="2" charset="2"/>
              </a:rPr>
              <a:t>Until now  </a:t>
            </a:r>
          </a:p>
          <a:p>
            <a:endParaRPr lang="en-US" altLang="ja-JP" smtClean="0">
              <a:sym typeface="Wingdings" pitchFamily="2" charset="2"/>
            </a:endParaRPr>
          </a:p>
          <a:p>
            <a:r>
              <a:rPr lang="en-US" altLang="ja-JP" smtClean="0">
                <a:sym typeface="Wingdings" pitchFamily="2" charset="2"/>
              </a:rPr>
              <a:t>I  expect such a method should be</a:t>
            </a:r>
            <a:endParaRPr lang="ja-JP" altLang="en-US" smtClean="0"/>
          </a:p>
        </p:txBody>
      </p:sp>
      <p:sp>
        <p:nvSpPr>
          <p:cNvPr id="3072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82D165B-D265-41D9-8201-A11E3393AF47}" type="slidenum">
              <a:rPr lang="ja-JP" altLang="en-US" smtClean="0"/>
              <a:pPr eaLnBrk="1" hangingPunct="1"/>
              <a:t>5</a:t>
            </a:fld>
            <a:endParaRPr lang="ja-JP" altLang="en-US" smtClean="0"/>
          </a:p>
        </p:txBody>
      </p:sp>
    </p:spTree>
    <p:extLst>
      <p:ext uri="{BB962C8B-B14F-4D97-AF65-F5344CB8AC3E}">
        <p14:creationId xmlns:p14="http://schemas.microsoft.com/office/powerpoint/2010/main" val="3853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512" eaLnBrk="0" hangingPunct="0">
              <a:defRPr sz="3100">
                <a:solidFill>
                  <a:schemeClr val="tx1"/>
                </a:solidFill>
                <a:latin typeface="Comic Sans MS" pitchFamily="66" charset="0"/>
                <a:ea typeface="ＭＳ Ｐゴシック" charset="-128"/>
              </a:defRPr>
            </a:lvl1pPr>
            <a:lvl2pPr marL="716999" indent="-275770" defTabSz="980512" eaLnBrk="0" hangingPunct="0">
              <a:defRPr sz="3100">
                <a:solidFill>
                  <a:schemeClr val="tx1"/>
                </a:solidFill>
                <a:latin typeface="Comic Sans MS" pitchFamily="66" charset="0"/>
                <a:ea typeface="ＭＳ Ｐゴシック" charset="-128"/>
              </a:defRPr>
            </a:lvl2pPr>
            <a:lvl3pPr marL="1103075" indent="-220615" defTabSz="980512" eaLnBrk="0" hangingPunct="0">
              <a:defRPr sz="3100">
                <a:solidFill>
                  <a:schemeClr val="tx1"/>
                </a:solidFill>
                <a:latin typeface="Comic Sans MS" pitchFamily="66" charset="0"/>
                <a:ea typeface="ＭＳ Ｐゴシック" charset="-128"/>
              </a:defRPr>
            </a:lvl3pPr>
            <a:lvl4pPr marL="1544306" indent="-220615" defTabSz="980512" eaLnBrk="0" hangingPunct="0">
              <a:defRPr sz="3100">
                <a:solidFill>
                  <a:schemeClr val="tx1"/>
                </a:solidFill>
                <a:latin typeface="Comic Sans MS" pitchFamily="66" charset="0"/>
                <a:ea typeface="ＭＳ Ｐゴシック" charset="-128"/>
              </a:defRPr>
            </a:lvl4pPr>
            <a:lvl5pPr marL="1985536" indent="-220615" defTabSz="980512" eaLnBrk="0" hangingPunct="0">
              <a:defRPr sz="3100">
                <a:solidFill>
                  <a:schemeClr val="tx1"/>
                </a:solidFill>
                <a:latin typeface="Comic Sans MS" pitchFamily="66" charset="0"/>
                <a:ea typeface="ＭＳ Ｐゴシック" charset="-128"/>
              </a:defRPr>
            </a:lvl5pPr>
            <a:lvl6pPr marL="242676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9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225"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5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94DCFBD2-42AB-47F8-AEF5-CF8484C40AF5}" type="slidenum">
              <a:rPr lang="ja-JP" altLang="en-US" sz="1300">
                <a:latin typeface="Times New Roman" pitchFamily="18" charset="0"/>
              </a:rPr>
              <a:pPr eaLnBrk="1" hangingPunct="1"/>
              <a:t>43</a:t>
            </a:fld>
            <a:endParaRPr lang="en-US" altLang="ja-JP" sz="130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4031817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512" eaLnBrk="0" hangingPunct="0">
              <a:defRPr sz="3100">
                <a:solidFill>
                  <a:schemeClr val="tx1"/>
                </a:solidFill>
                <a:latin typeface="Comic Sans MS" pitchFamily="66" charset="0"/>
                <a:ea typeface="ＭＳ Ｐゴシック" charset="-128"/>
              </a:defRPr>
            </a:lvl1pPr>
            <a:lvl2pPr marL="716999" indent="-275770" defTabSz="980512" eaLnBrk="0" hangingPunct="0">
              <a:defRPr sz="3100">
                <a:solidFill>
                  <a:schemeClr val="tx1"/>
                </a:solidFill>
                <a:latin typeface="Comic Sans MS" pitchFamily="66" charset="0"/>
                <a:ea typeface="ＭＳ Ｐゴシック" charset="-128"/>
              </a:defRPr>
            </a:lvl2pPr>
            <a:lvl3pPr marL="1103075" indent="-220615" defTabSz="980512" eaLnBrk="0" hangingPunct="0">
              <a:defRPr sz="3100">
                <a:solidFill>
                  <a:schemeClr val="tx1"/>
                </a:solidFill>
                <a:latin typeface="Comic Sans MS" pitchFamily="66" charset="0"/>
                <a:ea typeface="ＭＳ Ｐゴシック" charset="-128"/>
              </a:defRPr>
            </a:lvl3pPr>
            <a:lvl4pPr marL="1544306" indent="-220615" defTabSz="980512" eaLnBrk="0" hangingPunct="0">
              <a:defRPr sz="3100">
                <a:solidFill>
                  <a:schemeClr val="tx1"/>
                </a:solidFill>
                <a:latin typeface="Comic Sans MS" pitchFamily="66" charset="0"/>
                <a:ea typeface="ＭＳ Ｐゴシック" charset="-128"/>
              </a:defRPr>
            </a:lvl4pPr>
            <a:lvl5pPr marL="1985536" indent="-220615" defTabSz="980512" eaLnBrk="0" hangingPunct="0">
              <a:defRPr sz="3100">
                <a:solidFill>
                  <a:schemeClr val="tx1"/>
                </a:solidFill>
                <a:latin typeface="Comic Sans MS" pitchFamily="66" charset="0"/>
                <a:ea typeface="ＭＳ Ｐゴシック" charset="-128"/>
              </a:defRPr>
            </a:lvl5pPr>
            <a:lvl6pPr marL="242676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9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225"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56" indent="-220615" defTabSz="980512"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4E7BFB5B-C3D4-42FE-B5B0-5F89E47D4B84}" type="slidenum">
              <a:rPr lang="ja-JP" altLang="en-US" sz="1300">
                <a:latin typeface="Times New Roman" pitchFamily="18" charset="0"/>
              </a:rPr>
              <a:pPr eaLnBrk="1" hangingPunct="1"/>
              <a:t>44</a:t>
            </a:fld>
            <a:endParaRPr lang="en-US" altLang="ja-JP" sz="1300">
              <a:latin typeface="Times New Roman" pitchFamily="18" charset="0"/>
            </a:endParaRPr>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E-only poor. Valence part is changed little from LDA.</a:t>
            </a:r>
          </a:p>
          <a:p>
            <a:pPr eaLnBrk="1" hangingPunct="1"/>
            <a:endParaRPr lang="en-US" altLang="ja-JP" smtClean="0"/>
          </a:p>
          <a:p>
            <a:pPr eaLnBrk="1" hangingPunct="1"/>
            <a:endParaRPr lang="en-US" altLang="ja-JP" smtClean="0"/>
          </a:p>
        </p:txBody>
      </p:sp>
    </p:spTree>
    <p:extLst>
      <p:ext uri="{BB962C8B-B14F-4D97-AF65-F5344CB8AC3E}">
        <p14:creationId xmlns:p14="http://schemas.microsoft.com/office/powerpoint/2010/main" val="121144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10A3E15F-766E-4190-95CA-92BEEF8A1001}" type="slidenum">
              <a:rPr lang="ja-JP" altLang="en-US" sz="1300">
                <a:latin typeface="Times New Roman" pitchFamily="18" charset="0"/>
              </a:rPr>
              <a:pPr eaLnBrk="1" hangingPunct="1"/>
              <a:t>45</a:t>
            </a:fld>
            <a:endParaRPr lang="en-US" altLang="ja-JP" sz="1300">
              <a:latin typeface="Times New Roman" pitchFamily="18" charset="0"/>
            </a:endParaRPr>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220171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9E42984-2B12-4227-B664-74EBDE05EBC9}" type="slidenum">
              <a:rPr lang="ja-JP" altLang="en-US" sz="1300">
                <a:latin typeface="Times New Roman" pitchFamily="18" charset="0"/>
              </a:rPr>
              <a:pPr eaLnBrk="1" hangingPunct="1"/>
              <a:t>46</a:t>
            </a:fld>
            <a:endParaRPr lang="en-US" altLang="ja-JP" sz="1300">
              <a:latin typeface="Times New Roman" pitchFamily="18"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479454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0498" eaLnBrk="0" hangingPunct="0">
              <a:defRPr sz="3100">
                <a:solidFill>
                  <a:schemeClr val="tx1"/>
                </a:solidFill>
                <a:latin typeface="Comic Sans MS" pitchFamily="66" charset="0"/>
                <a:ea typeface="ＭＳ Ｐゴシック" charset="-128"/>
              </a:defRPr>
            </a:lvl1pPr>
            <a:lvl2pPr marL="716989" indent="-275766" defTabSz="980498" eaLnBrk="0" hangingPunct="0">
              <a:defRPr sz="3100">
                <a:solidFill>
                  <a:schemeClr val="tx1"/>
                </a:solidFill>
                <a:latin typeface="Comic Sans MS" pitchFamily="66" charset="0"/>
                <a:ea typeface="ＭＳ Ｐゴシック" charset="-128"/>
              </a:defRPr>
            </a:lvl2pPr>
            <a:lvl3pPr marL="1103061" indent="-220612" defTabSz="980498" eaLnBrk="0" hangingPunct="0">
              <a:defRPr sz="3100">
                <a:solidFill>
                  <a:schemeClr val="tx1"/>
                </a:solidFill>
                <a:latin typeface="Comic Sans MS" pitchFamily="66" charset="0"/>
                <a:ea typeface="ＭＳ Ｐゴシック" charset="-128"/>
              </a:defRPr>
            </a:lvl3pPr>
            <a:lvl4pPr marL="1544285" indent="-220612" defTabSz="980498" eaLnBrk="0" hangingPunct="0">
              <a:defRPr sz="3100">
                <a:solidFill>
                  <a:schemeClr val="tx1"/>
                </a:solidFill>
                <a:latin typeface="Comic Sans MS" pitchFamily="66" charset="0"/>
                <a:ea typeface="ＭＳ Ｐゴシック" charset="-128"/>
              </a:defRPr>
            </a:lvl4pPr>
            <a:lvl5pPr marL="1985509" indent="-220612" defTabSz="980498" eaLnBrk="0" hangingPunct="0">
              <a:defRPr sz="3100">
                <a:solidFill>
                  <a:schemeClr val="tx1"/>
                </a:solidFill>
                <a:latin typeface="Comic Sans MS" pitchFamily="66" charset="0"/>
                <a:ea typeface="ＭＳ Ｐゴシック" charset="-128"/>
              </a:defRPr>
            </a:lvl5pPr>
            <a:lvl6pPr marL="2426734"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67958"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09182"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50406" indent="-220612" defTabSz="980498"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4D915E3-627C-45BD-AE68-D969EF29A672}" type="slidenum">
              <a:rPr lang="ja-JP" altLang="en-US" sz="1300">
                <a:solidFill>
                  <a:prstClr val="black"/>
                </a:solidFill>
                <a:latin typeface="Times New Roman" pitchFamily="18" charset="0"/>
              </a:rPr>
              <a:pPr eaLnBrk="1" hangingPunct="1"/>
              <a:t>48</a:t>
            </a:fld>
            <a:endParaRPr lang="en-US" altLang="ja-JP" sz="1300">
              <a:solidFill>
                <a:prstClr val="black"/>
              </a:solidFill>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To determine the Fermi energy.</a:t>
            </a:r>
          </a:p>
        </p:txBody>
      </p:sp>
    </p:spTree>
    <p:extLst>
      <p:ext uri="{BB962C8B-B14F-4D97-AF65-F5344CB8AC3E}">
        <p14:creationId xmlns:p14="http://schemas.microsoft.com/office/powerpoint/2010/main" val="1325845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エネルギーと運動量保存がある．</a:t>
            </a:r>
            <a:endParaRPr kumimoji="1" lang="en-US" altLang="ja-JP" dirty="0" smtClean="0"/>
          </a:p>
          <a:p>
            <a:r>
              <a:rPr kumimoji="1" lang="ja-JP" altLang="en-US" dirty="0" smtClean="0"/>
              <a:t>エネルギー</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53</a:t>
            </a:fld>
            <a:endParaRPr lang="ja-JP" altLang="en-US"/>
          </a:p>
        </p:txBody>
      </p:sp>
    </p:spTree>
    <p:extLst>
      <p:ext uri="{BB962C8B-B14F-4D97-AF65-F5344CB8AC3E}">
        <p14:creationId xmlns:p14="http://schemas.microsoft.com/office/powerpoint/2010/main" val="1497780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Impact ionization rare is the life time of electrons caused by electron-electron scattering.</a:t>
            </a:r>
          </a:p>
          <a:p>
            <a:r>
              <a:rPr lang="en-US" altLang="ja-JP" smtClean="0"/>
              <a:t>It is calculated from the imaginary part </a:t>
            </a:r>
          </a:p>
          <a:p>
            <a:r>
              <a:rPr lang="en-US" altLang="ja-JP" smtClean="0"/>
              <a:t>of the self-energy.</a:t>
            </a:r>
          </a:p>
          <a:p>
            <a:endParaRPr lang="en-US" altLang="ja-JP" smtClean="0"/>
          </a:p>
          <a:p>
            <a:r>
              <a:rPr lang="en-US" altLang="ja-JP" smtClean="0"/>
              <a:t>Auger effect.</a:t>
            </a:r>
            <a:endParaRPr lang="ja-JP" altLang="en-US" smtClean="0"/>
          </a:p>
        </p:txBody>
      </p:sp>
      <p:sp>
        <p:nvSpPr>
          <p:cNvPr id="6042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3158" indent="-285830" eaLnBrk="0" hangingPunct="0">
              <a:defRPr kumimoji="1">
                <a:solidFill>
                  <a:schemeClr val="tx1"/>
                </a:solidFill>
                <a:latin typeface="Arial" pitchFamily="34" charset="0"/>
                <a:ea typeface="ＭＳ Ｐゴシック" pitchFamily="50" charset="-128"/>
              </a:defRPr>
            </a:lvl2pPr>
            <a:lvl3pPr marL="1143320" indent="-228665" eaLnBrk="0" hangingPunct="0">
              <a:defRPr kumimoji="1">
                <a:solidFill>
                  <a:schemeClr val="tx1"/>
                </a:solidFill>
                <a:latin typeface="Arial" pitchFamily="34" charset="0"/>
                <a:ea typeface="ＭＳ Ｐゴシック" pitchFamily="50" charset="-128"/>
              </a:defRPr>
            </a:lvl3pPr>
            <a:lvl4pPr marL="1600648" indent="-228665" eaLnBrk="0" hangingPunct="0">
              <a:defRPr kumimoji="1">
                <a:solidFill>
                  <a:schemeClr val="tx1"/>
                </a:solidFill>
                <a:latin typeface="Arial" pitchFamily="34" charset="0"/>
                <a:ea typeface="ＭＳ Ｐゴシック" pitchFamily="50" charset="-128"/>
              </a:defRPr>
            </a:lvl4pPr>
            <a:lvl5pPr marL="2057976" indent="-228665" eaLnBrk="0" hangingPunct="0">
              <a:defRPr kumimoji="1">
                <a:solidFill>
                  <a:schemeClr val="tx1"/>
                </a:solidFill>
                <a:latin typeface="Arial" pitchFamily="34" charset="0"/>
                <a:ea typeface="ＭＳ Ｐゴシック" pitchFamily="50" charset="-128"/>
              </a:defRPr>
            </a:lvl5pPr>
            <a:lvl6pPr marL="2515304"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2633"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961"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7288" indent="-22866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584BDAC-A317-4818-BEAC-44BB83C72184}" type="slidenum">
              <a:rPr lang="ja-JP" altLang="en-US" smtClean="0"/>
              <a:pPr eaLnBrk="1" hangingPunct="1"/>
              <a:t>54</a:t>
            </a:fld>
            <a:endParaRPr lang="ja-JP" altLang="en-US" smtClean="0"/>
          </a:p>
        </p:txBody>
      </p:sp>
    </p:spTree>
    <p:extLst>
      <p:ext uri="{BB962C8B-B14F-4D97-AF65-F5344CB8AC3E}">
        <p14:creationId xmlns:p14="http://schemas.microsoft.com/office/powerpoint/2010/main" val="1228582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defTabSz="914655">
              <a:defRPr/>
            </a:pPr>
            <a:r>
              <a:rPr lang="ja-JP" altLang="en-US" dirty="0"/>
              <a:t>実験のバンドギャップは</a:t>
            </a:r>
            <a:r>
              <a:rPr lang="en-US" altLang="ja-JP" dirty="0"/>
              <a:t>1.63, 1.67, 1.73eV</a:t>
            </a:r>
            <a:r>
              <a:rPr lang="ja-JP" altLang="en-US" dirty="0"/>
              <a:t>といったところのようで、</a:t>
            </a:r>
            <a:r>
              <a:rPr lang="en-US" altLang="ja-JP" dirty="0"/>
              <a:t>1.67eV</a:t>
            </a:r>
            <a:r>
              <a:rPr lang="ja-JP" altLang="en-US" dirty="0"/>
              <a:t>の</a:t>
            </a:r>
            <a:r>
              <a:rPr lang="en-US" altLang="ja-JP" dirty="0"/>
              <a:t>H¥"{o}rig</a:t>
            </a:r>
            <a:r>
              <a:rPr lang="ja-JP" altLang="en-US" dirty="0" err="1"/>
              <a:t>らの</a:t>
            </a:r>
            <a:r>
              <a:rPr lang="ja-JP" altLang="en-US" dirty="0"/>
              <a:t>論文</a:t>
            </a:r>
            <a:r>
              <a:rPr lang="en-US" altLang="ja-JP" dirty="0"/>
              <a:t>(W. H¥"{o}rig, H. Neumann,</a:t>
            </a:r>
            <a:r>
              <a:rPr lang="ja-JP" altLang="en-US" dirty="0" smtClean="0"/>
              <a:t/>
            </a:r>
            <a:br>
              <a:rPr lang="ja-JP" altLang="en-US" dirty="0" smtClean="0"/>
            </a:br>
            <a:r>
              <a:rPr lang="en-US" altLang="ja-JP" dirty="0"/>
              <a:t>B. Schumann, and G. K¥"{u}</a:t>
            </a:r>
            <a:r>
              <a:rPr lang="en-US" altLang="ja-JP" dirty="0" err="1"/>
              <a:t>hn</a:t>
            </a:r>
            <a:r>
              <a:rPr lang="en-US" altLang="ja-JP" dirty="0"/>
              <a:t>, phys. stat. sol. 85 (1978) K75 )</a:t>
            </a:r>
            <a:r>
              <a:rPr lang="ja-JP" altLang="en-US" dirty="0"/>
              <a:t>が引かれることが多いようです。</a:t>
            </a:r>
            <a:r>
              <a:rPr lang="ja-JP" altLang="en-US" dirty="0" smtClean="0"/>
              <a:t/>
            </a:r>
            <a:br>
              <a:rPr lang="ja-JP" altLang="en-US" dirty="0" smtClean="0"/>
            </a:br>
            <a:r>
              <a:rPr lang="ja-JP" altLang="en-US" dirty="0" smtClean="0"/>
              <a:t/>
            </a:r>
            <a:br>
              <a:rPr lang="ja-JP" altLang="en-US" dirty="0" smtClean="0"/>
            </a:br>
            <a:r>
              <a:rPr lang="ja-JP" altLang="en-US" dirty="0"/>
              <a:t>計算では</a:t>
            </a:r>
            <a:r>
              <a:rPr lang="en-US" altLang="ja-JP" dirty="0"/>
              <a:t>GGA</a:t>
            </a:r>
            <a:r>
              <a:rPr lang="ja-JP" altLang="en-US" dirty="0"/>
              <a:t>では</a:t>
            </a:r>
            <a:r>
              <a:rPr lang="en-US" altLang="ja-JP" dirty="0"/>
              <a:t>0.399eV, GW</a:t>
            </a:r>
            <a:r>
              <a:rPr lang="ja-JP" altLang="en-US" dirty="0"/>
              <a:t>の</a:t>
            </a:r>
            <a:r>
              <a:rPr lang="en-US" altLang="ja-JP" dirty="0"/>
              <a:t>1shot</a:t>
            </a:r>
            <a:r>
              <a:rPr lang="ja-JP" altLang="en-US" dirty="0"/>
              <a:t>で</a:t>
            </a:r>
            <a:r>
              <a:rPr lang="en-US" altLang="ja-JP" dirty="0"/>
              <a:t>1.37 </a:t>
            </a:r>
            <a:r>
              <a:rPr lang="en-US" altLang="ja-JP" dirty="0" err="1"/>
              <a:t>eV</a:t>
            </a:r>
            <a:r>
              <a:rPr lang="en-US" altLang="ja-JP" dirty="0"/>
              <a:t>, self-consistent</a:t>
            </a:r>
            <a:r>
              <a:rPr lang="ja-JP" altLang="en-US" dirty="0"/>
              <a:t>に回した計算で</a:t>
            </a:r>
            <a:r>
              <a:rPr lang="ja-JP" altLang="en-US" dirty="0" smtClean="0"/>
              <a:t/>
            </a:r>
            <a:br>
              <a:rPr lang="ja-JP" altLang="en-US" dirty="0" smtClean="0"/>
            </a:br>
            <a:r>
              <a:rPr lang="en-US" altLang="ja-JP" dirty="0"/>
              <a:t>1.79 </a:t>
            </a:r>
            <a:r>
              <a:rPr lang="en-US" altLang="ja-JP" dirty="0" err="1"/>
              <a:t>eV</a:t>
            </a:r>
            <a:r>
              <a:rPr lang="ja-JP" altLang="en-US" dirty="0"/>
              <a:t>なんだと思います。</a:t>
            </a:r>
            <a:r>
              <a:rPr lang="en-US" altLang="ja-JP" dirty="0" err="1"/>
              <a:t>lmf</a:t>
            </a:r>
            <a:r>
              <a:rPr lang="en-US" altLang="ja-JP" dirty="0"/>
              <a:t> </a:t>
            </a:r>
            <a:r>
              <a:rPr lang="ja-JP" altLang="en-US" dirty="0"/>
              <a:t>の結果の</a:t>
            </a:r>
            <a:r>
              <a:rPr lang="en-US" altLang="ja-JP" dirty="0"/>
              <a:t>band gap</a:t>
            </a:r>
            <a:r>
              <a:rPr lang="ja-JP" altLang="en-US" dirty="0"/>
              <a:t>の所を見たのですがこれでよいでしょうか？</a:t>
            </a:r>
            <a:r>
              <a:rPr lang="ja-JP" altLang="en-US" dirty="0" smtClean="0"/>
              <a:t/>
            </a:r>
            <a:br>
              <a:rPr lang="ja-JP" altLang="en-US" dirty="0" smtClean="0"/>
            </a:br>
            <a:r>
              <a:rPr lang="ja-JP" altLang="en-US" dirty="0" smtClean="0"/>
              <a:t/>
            </a:r>
            <a:br>
              <a:rPr lang="ja-JP" altLang="en-US" dirty="0" smtClean="0"/>
            </a:br>
            <a:r>
              <a:rPr lang="ja-JP" altLang="en-US" dirty="0"/>
              <a:t>バンドプロットの全体的な様相としてはどれもそれほどは変わりませんが、バンドギャップのところと、</a:t>
            </a:r>
            <a:r>
              <a:rPr lang="en-US" altLang="ja-JP" dirty="0"/>
              <a:t>Cu-3d </a:t>
            </a:r>
            <a:r>
              <a:rPr lang="ja-JP" altLang="en-US" dirty="0"/>
              <a:t>と </a:t>
            </a:r>
            <a:r>
              <a:rPr lang="en-US" altLang="ja-JP" dirty="0"/>
              <a:t>Se-3p </a:t>
            </a:r>
            <a:r>
              <a:rPr lang="ja-JP" altLang="en-US" dirty="0"/>
              <a:t>の混成でできているバンドの</a:t>
            </a:r>
            <a:r>
              <a:rPr lang="ja-JP" altLang="en-US" dirty="0" smtClean="0"/>
              <a:t/>
            </a:r>
            <a:br>
              <a:rPr lang="ja-JP" altLang="en-US" dirty="0" smtClean="0"/>
            </a:br>
            <a:r>
              <a:rPr lang="ja-JP" altLang="en-US" dirty="0"/>
              <a:t>分裂が</a:t>
            </a:r>
            <a:r>
              <a:rPr lang="en-US" altLang="ja-JP" dirty="0"/>
              <a:t>GGA</a:t>
            </a:r>
            <a:r>
              <a:rPr lang="ja-JP" altLang="en-US" dirty="0"/>
              <a:t>に比べて大きく出ていることと、それから</a:t>
            </a:r>
            <a:r>
              <a:rPr lang="en-US" altLang="ja-JP" dirty="0" err="1"/>
              <a:t>Ga</a:t>
            </a:r>
            <a:r>
              <a:rPr lang="en-US" altLang="ja-JP" dirty="0"/>
              <a:t>-Se</a:t>
            </a:r>
            <a:r>
              <a:rPr lang="ja-JP" altLang="en-US" dirty="0"/>
              <a:t>のボンドがつくるバンドが</a:t>
            </a:r>
            <a:r>
              <a:rPr lang="en-US" altLang="ja-JP" dirty="0"/>
              <a:t>GGA</a:t>
            </a:r>
            <a:r>
              <a:rPr lang="ja-JP" altLang="en-US" dirty="0"/>
              <a:t>に比べて押し下げられて</a:t>
            </a:r>
            <a:r>
              <a:rPr lang="ja-JP" altLang="en-US" dirty="0" err="1"/>
              <a:t>いるいるのが</a:t>
            </a:r>
            <a:r>
              <a:rPr lang="ja-JP" altLang="en-US" dirty="0"/>
              <a:t>顕著なように</a:t>
            </a:r>
            <a:r>
              <a:rPr lang="ja-JP" altLang="en-US" dirty="0" smtClean="0"/>
              <a:t/>
            </a:r>
            <a:br>
              <a:rPr lang="ja-JP" altLang="en-US" dirty="0" smtClean="0"/>
            </a:br>
            <a:r>
              <a:rPr lang="ja-JP" altLang="en-US" dirty="0"/>
              <a:t>思います。</a:t>
            </a:r>
            <a:r>
              <a:rPr lang="ja-JP" altLang="en-US" dirty="0" smtClean="0"/>
              <a:t/>
            </a:r>
            <a:br>
              <a:rPr lang="ja-JP" altLang="en-US" dirty="0" smtClean="0"/>
            </a:br>
            <a:r>
              <a:rPr lang="ja-JP" altLang="en-US" dirty="0" smtClean="0"/>
              <a:t/>
            </a:r>
            <a:br>
              <a:rPr lang="ja-JP" altLang="en-US" dirty="0" smtClean="0"/>
            </a:br>
            <a:r>
              <a:rPr lang="en-US" altLang="ja-JP" dirty="0" err="1"/>
              <a:t>Ga</a:t>
            </a:r>
            <a:r>
              <a:rPr lang="en-US" altLang="ja-JP" dirty="0"/>
              <a:t>-Se</a:t>
            </a:r>
            <a:r>
              <a:rPr lang="ja-JP" altLang="en-US" dirty="0"/>
              <a:t>のバンドは</a:t>
            </a:r>
            <a:r>
              <a:rPr lang="en-US" altLang="ja-JP" dirty="0"/>
              <a:t>Photoemission</a:t>
            </a:r>
            <a:r>
              <a:rPr lang="ja-JP" altLang="en-US" dirty="0"/>
              <a:t>の実験では</a:t>
            </a:r>
            <a:r>
              <a:rPr lang="en-US" altLang="ja-JP" dirty="0"/>
              <a:t>valence</a:t>
            </a:r>
            <a:r>
              <a:rPr lang="ja-JP" altLang="en-US" dirty="0"/>
              <a:t>のトップから</a:t>
            </a:r>
            <a:r>
              <a:rPr lang="ja-JP" altLang="en-US" dirty="0" smtClean="0"/>
              <a:t/>
            </a:r>
            <a:br>
              <a:rPr lang="ja-JP" altLang="en-US" dirty="0" smtClean="0"/>
            </a:br>
            <a:r>
              <a:rPr lang="en-US" altLang="ja-JP" dirty="0"/>
              <a:t>7.35eV</a:t>
            </a:r>
            <a:r>
              <a:rPr lang="ja-JP" altLang="en-US" dirty="0"/>
              <a:t>のところにあると見積もられていて</a:t>
            </a:r>
            <a:r>
              <a:rPr lang="en-US" altLang="ja-JP" dirty="0"/>
              <a:t>(M. </a:t>
            </a:r>
            <a:r>
              <a:rPr lang="en-US" altLang="ja-JP" dirty="0" err="1"/>
              <a:t>Turowski</a:t>
            </a:r>
            <a:r>
              <a:rPr lang="en-US" altLang="ja-JP" dirty="0"/>
              <a:t>, G. </a:t>
            </a:r>
            <a:r>
              <a:rPr lang="en-US" altLang="ja-JP" dirty="0" err="1"/>
              <a:t>Margaritondo</a:t>
            </a:r>
            <a:r>
              <a:rPr lang="en-US" altLang="ja-JP" dirty="0"/>
              <a:t>,</a:t>
            </a:r>
            <a:r>
              <a:rPr lang="ja-JP" altLang="en-US" dirty="0" smtClean="0"/>
              <a:t/>
            </a:r>
            <a:br>
              <a:rPr lang="ja-JP" altLang="en-US" dirty="0" smtClean="0"/>
            </a:br>
            <a:r>
              <a:rPr lang="en-US" altLang="ja-JP" dirty="0"/>
              <a:t>M. K. Kelly and R. D. Tomlinson, Phys. Rev. B 31 </a:t>
            </a:r>
            <a:r>
              <a:rPr lang="ja-JP" altLang="en-US" dirty="0"/>
              <a:t> </a:t>
            </a:r>
            <a:r>
              <a:rPr lang="en-US" altLang="ja-JP" dirty="0"/>
              <a:t>(1985) 1022)</a:t>
            </a:r>
            <a:r>
              <a:rPr lang="ja-JP" altLang="en-US" dirty="0" smtClean="0"/>
              <a:t/>
            </a:r>
            <a:br>
              <a:rPr lang="ja-JP" altLang="en-US" dirty="0" smtClean="0"/>
            </a:br>
            <a:r>
              <a:rPr lang="ja-JP" altLang="en-US" dirty="0"/>
              <a:t>計算の結果は</a:t>
            </a:r>
            <a:r>
              <a:rPr lang="en-US" altLang="ja-JP" dirty="0"/>
              <a:t>GGA</a:t>
            </a:r>
            <a:r>
              <a:rPr lang="ja-JP" altLang="en-US" dirty="0"/>
              <a:t>を改善する方向に動いていて、この値に近いと</a:t>
            </a:r>
            <a:r>
              <a:rPr lang="ja-JP" altLang="en-US" dirty="0" smtClean="0"/>
              <a:t/>
            </a:r>
            <a:br>
              <a:rPr lang="ja-JP" altLang="en-US" dirty="0" smtClean="0"/>
            </a:br>
            <a:r>
              <a:rPr lang="ja-JP" altLang="en-US" dirty="0"/>
              <a:t>いえると思います。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56</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usually expect</a:t>
            </a:r>
            <a:r>
              <a:rPr kumimoji="1" lang="en-US" altLang="ja-JP" baseline="0" dirty="0" smtClean="0"/>
              <a:t> </a:t>
            </a:r>
          </a:p>
          <a:p>
            <a:r>
              <a:rPr kumimoji="1" lang="en-US" altLang="ja-JP" baseline="0" dirty="0" smtClean="0"/>
              <a:t>Internal parameter problem?</a:t>
            </a:r>
          </a:p>
          <a:p>
            <a:endParaRPr kumimoji="1" lang="en-US" altLang="ja-JP" baseline="0" dirty="0" smtClean="0"/>
          </a:p>
          <a:p>
            <a:r>
              <a:rPr kumimoji="1" lang="en-US" altLang="ja-JP" baseline="0" dirty="0" err="1" smtClean="0"/>
              <a:t>CuGaSe</a:t>
            </a:r>
            <a:r>
              <a:rPr kumimoji="1" lang="en-US" altLang="ja-JP" baseline="0" dirty="0" smtClean="0"/>
              <a:t>  (1.4eV)?</a:t>
            </a:r>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57</a:t>
            </a:fld>
            <a:endParaRPr lang="ja-JP" altLang="en-US">
              <a:solidFill>
                <a:prstClr val="black"/>
              </a:solidFill>
            </a:endParaRPr>
          </a:p>
        </p:txBody>
      </p:sp>
    </p:spTree>
    <p:extLst>
      <p:ext uri="{BB962C8B-B14F-4D97-AF65-F5344CB8AC3E}">
        <p14:creationId xmlns:p14="http://schemas.microsoft.com/office/powerpoint/2010/main" val="152100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58</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82897"/>
            <a:r>
              <a:rPr lang="en-US" altLang="ja-JP" smtClean="0">
                <a:sym typeface="Wingdings" pitchFamily="2" charset="2"/>
              </a:rPr>
              <a:t>Let us remind the framework of the linear method.</a:t>
            </a:r>
          </a:p>
          <a:p>
            <a:pPr defTabSz="882897"/>
            <a:endParaRPr lang="en-US" altLang="ja-JP" smtClean="0">
              <a:sym typeface="Wingdings" pitchFamily="2" charset="2"/>
            </a:endParaRPr>
          </a:p>
          <a:p>
            <a:pPr defTabSz="882897"/>
            <a:r>
              <a:rPr lang="en-US" altLang="ja-JP" smtClean="0">
                <a:sym typeface="Wingdings" pitchFamily="2" charset="2"/>
              </a:rPr>
              <a:t>In the method two key quantities are</a:t>
            </a:r>
          </a:p>
          <a:p>
            <a:pPr defTabSz="882897"/>
            <a:r>
              <a:rPr lang="en-US" altLang="ja-JP" smtClean="0">
                <a:sym typeface="Wingdings" pitchFamily="2" charset="2"/>
              </a:rPr>
              <a:t>Minimize the total energy with respect to </a:t>
            </a:r>
            <a:r>
              <a:rPr lang="ja-JP" altLang="en-US" smtClean="0">
                <a:sym typeface="Wingdings" pitchFamily="2" charset="2"/>
              </a:rPr>
              <a:t>　</a:t>
            </a:r>
            <a:r>
              <a:rPr lang="en-US" altLang="ja-JP" smtClean="0">
                <a:sym typeface="Wingdings" pitchFamily="2" charset="2"/>
              </a:rPr>
              <a:t>alpha_p^I</a:t>
            </a:r>
          </a:p>
          <a:p>
            <a:pPr defTabSz="882897"/>
            <a:endParaRPr lang="en-US" altLang="ja-JP" smtClean="0">
              <a:sym typeface="Wingdings" pitchFamily="2" charset="2"/>
            </a:endParaRPr>
          </a:p>
          <a:p>
            <a:pPr defTabSz="882897"/>
            <a:r>
              <a:rPr lang="en-US" altLang="ja-JP" smtClean="0">
                <a:sym typeface="Wingdings" pitchFamily="2" charset="2"/>
              </a:rPr>
              <a:t>If we fix psi_p, minimization is done with respect to this coefficient alpha.</a:t>
            </a:r>
          </a:p>
          <a:p>
            <a:pPr defTabSz="882897"/>
            <a:r>
              <a:rPr lang="en-US" altLang="ja-JP" smtClean="0">
                <a:sym typeface="Wingdings" pitchFamily="2" charset="2"/>
              </a:rPr>
              <a:t>Note that F_j  can changes when we move atoms.</a:t>
            </a:r>
          </a:p>
        </p:txBody>
      </p:sp>
      <p:sp>
        <p:nvSpPr>
          <p:cNvPr id="3174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2121B689-DC40-4E6B-8A08-294036CE0B81}" type="slidenum">
              <a:rPr lang="ja-JP" altLang="en-US" smtClean="0"/>
              <a:pPr eaLnBrk="1" hangingPunct="1"/>
              <a:t>6</a:t>
            </a:fld>
            <a:endParaRPr lang="ja-JP" altLang="en-US" smtClean="0"/>
          </a:p>
        </p:txBody>
      </p:sp>
    </p:spTree>
    <p:extLst>
      <p:ext uri="{BB962C8B-B14F-4D97-AF65-F5344CB8AC3E}">
        <p14:creationId xmlns:p14="http://schemas.microsoft.com/office/powerpoint/2010/main" val="4250352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LaNiO3/LaAlO3</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59</a:t>
            </a:fld>
            <a:endParaRPr lang="ja-JP" altLang="en-US">
              <a:solidFill>
                <a:prstClr val="black"/>
              </a:solidFill>
            </a:endParaRPr>
          </a:p>
        </p:txBody>
      </p:sp>
    </p:spTree>
    <p:extLst>
      <p:ext uri="{BB962C8B-B14F-4D97-AF65-F5344CB8AC3E}">
        <p14:creationId xmlns:p14="http://schemas.microsoft.com/office/powerpoint/2010/main" val="85040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the flow chart of the linearized method to attain the total energy minimization.</a:t>
            </a:r>
          </a:p>
          <a:p>
            <a:endParaRPr lang="en-US" altLang="ja-JP" smtClean="0"/>
          </a:p>
          <a:p>
            <a:r>
              <a:rPr lang="en-US" altLang="ja-JP" smtClean="0"/>
              <a:t>Augmented wave can be determined with the knowledge of V(r).</a:t>
            </a:r>
          </a:p>
          <a:p>
            <a:r>
              <a:rPr lang="en-US" altLang="ja-JP" smtClean="0"/>
              <a:t>Augmentation can be independent of V(r)</a:t>
            </a:r>
          </a:p>
          <a:p>
            <a:r>
              <a:rPr lang="en-US" altLang="ja-JP" smtClean="0"/>
              <a:t>Or are set up from MT part of the potential.</a:t>
            </a:r>
          </a:p>
        </p:txBody>
      </p:sp>
      <p:sp>
        <p:nvSpPr>
          <p:cNvPr id="3277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DCA3F21-A154-4C1C-877D-614F5F46686C}" type="slidenum">
              <a:rPr lang="ja-JP" altLang="en-US" smtClean="0"/>
              <a:pPr eaLnBrk="1" hangingPunct="1"/>
              <a:t>7</a:t>
            </a:fld>
            <a:endParaRPr lang="ja-JP" altLang="en-US" smtClean="0"/>
          </a:p>
        </p:txBody>
      </p:sp>
    </p:spTree>
    <p:extLst>
      <p:ext uri="{BB962C8B-B14F-4D97-AF65-F5344CB8AC3E}">
        <p14:creationId xmlns:p14="http://schemas.microsoft.com/office/powerpoint/2010/main" val="214136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Faster is better. </a:t>
            </a:r>
          </a:p>
          <a:p>
            <a:endParaRPr lang="en-US" altLang="ja-JP" smtClean="0"/>
          </a:p>
          <a:p>
            <a:r>
              <a:rPr lang="en-US" altLang="ja-JP" smtClean="0"/>
              <a:t>Improvement as for </a:t>
            </a:r>
          </a:p>
        </p:txBody>
      </p:sp>
      <p:sp>
        <p:nvSpPr>
          <p:cNvPr id="3379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A6CE5E38-DC4C-4293-8730-239EE57B366A}" type="slidenum">
              <a:rPr lang="ja-JP" altLang="en-US" smtClean="0"/>
              <a:pPr eaLnBrk="1" hangingPunct="1"/>
              <a:t>8</a:t>
            </a:fld>
            <a:endParaRPr lang="ja-JP" altLang="en-US" smtClean="0"/>
          </a:p>
        </p:txBody>
      </p:sp>
    </p:spTree>
    <p:extLst>
      <p:ext uri="{BB962C8B-B14F-4D97-AF65-F5344CB8AC3E}">
        <p14:creationId xmlns:p14="http://schemas.microsoft.com/office/powerpoint/2010/main" val="223420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a schematic view of APW.</a:t>
            </a:r>
          </a:p>
          <a:p>
            <a:endParaRPr lang="en-US" altLang="ja-JP" smtClean="0"/>
          </a:p>
          <a:p>
            <a:r>
              <a:rPr lang="en-US" altLang="ja-JP" smtClean="0"/>
              <a:t>APW</a:t>
            </a:r>
          </a:p>
          <a:p>
            <a:r>
              <a:rPr lang="en-US" altLang="ja-JP" smtClean="0"/>
              <a:t>Atomic-like functions consist of linear combination of two atomiic-like waves for each lm channel,</a:t>
            </a:r>
          </a:p>
          <a:p>
            <a:r>
              <a:rPr lang="en-US" altLang="ja-JP" smtClean="0"/>
              <a:t>The linear combination is so that they are continiously connected to the envelope functions as for value and slope.</a:t>
            </a:r>
          </a:p>
          <a:p>
            <a:r>
              <a:rPr lang="en-US" altLang="ja-JP" smtClean="0"/>
              <a:t>Schematic view of APW</a:t>
            </a:r>
            <a:endParaRPr lang="ja-JP" altLang="en-US" smtClean="0"/>
          </a:p>
        </p:txBody>
      </p:sp>
      <p:sp>
        <p:nvSpPr>
          <p:cNvPr id="3482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F997C8DD-3CF3-4826-B55A-122E005B64A6}" type="slidenum">
              <a:rPr lang="ja-JP" altLang="en-US" smtClean="0"/>
              <a:pPr eaLnBrk="1" hangingPunct="1"/>
              <a:t>10</a:t>
            </a:fld>
            <a:endParaRPr lang="ja-JP" altLang="en-US" smtClean="0"/>
          </a:p>
        </p:txBody>
      </p:sp>
    </p:spTree>
    <p:extLst>
      <p:ext uri="{BB962C8B-B14F-4D97-AF65-F5344CB8AC3E}">
        <p14:creationId xmlns:p14="http://schemas.microsoft.com/office/powerpoint/2010/main" val="343937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~15Ry or more is required for ~1mRy convergence</a:t>
            </a:r>
          </a:p>
          <a:p>
            <a:pPr eaLnBrk="1" hangingPunct="1"/>
            <a:endParaRPr lang="en-US" altLang="ja-JP" smtClean="0"/>
          </a:p>
          <a:p>
            <a:pPr eaLnBrk="1" hangingPunct="1"/>
            <a:r>
              <a:rPr lang="en-US" altLang="ja-JP" smtClean="0"/>
              <a:t>This too large cutoff is only used to describe shape of eigenfunction around atom.</a:t>
            </a:r>
          </a:p>
          <a:p>
            <a:pPr eaLnBrk="1" hangingPunct="1"/>
            <a:endParaRPr lang="en-US" altLang="ja-JP" smtClean="0"/>
          </a:p>
          <a:p>
            <a:pPr eaLnBrk="1" hangingPunct="1"/>
            <a:r>
              <a:rPr lang="en-US" altLang="ja-JP" smtClean="0"/>
              <a:t>Why do we need such large cutoff? </a:t>
            </a:r>
            <a:r>
              <a:rPr lang="en-US" altLang="ja-JP" smtClean="0">
                <a:sym typeface="Wingdings" pitchFamily="2" charset="2"/>
              </a:rPr>
              <a:t> </a:t>
            </a:r>
            <a:r>
              <a:rPr lang="en-US" altLang="ja-JP" smtClean="0"/>
              <a:t>This is because of the nature of PW.</a:t>
            </a:r>
          </a:p>
        </p:txBody>
      </p:sp>
      <p:sp>
        <p:nvSpPr>
          <p:cNvPr id="3584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935FB8F-9BEB-4AF4-A257-CBFEDCC890E0}" type="slidenum">
              <a:rPr lang="ja-JP" altLang="en-US" smtClean="0"/>
              <a:pPr eaLnBrk="1" hangingPunct="1"/>
              <a:t>11</a:t>
            </a:fld>
            <a:endParaRPr lang="ja-JP" altLang="en-US" smtClean="0"/>
          </a:p>
        </p:txBody>
      </p:sp>
    </p:spTree>
    <p:extLst>
      <p:ext uri="{BB962C8B-B14F-4D97-AF65-F5344CB8AC3E}">
        <p14:creationId xmlns:p14="http://schemas.microsoft.com/office/powerpoint/2010/main" val="2970594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To treat conduction bands for Si or so, we need empty sphere.</a:t>
            </a:r>
          </a:p>
          <a:p>
            <a:r>
              <a:rPr lang="en-US" altLang="ja-JP" smtClean="0"/>
              <a:t>It will be very difficult to treat atoms on surface and so on</a:t>
            </a:r>
          </a:p>
          <a:p>
            <a:endParaRPr lang="en-US" altLang="ja-JP" smtClean="0"/>
          </a:p>
          <a:p>
            <a:r>
              <a:rPr lang="en-US" altLang="ja-JP" smtClean="0"/>
              <a:t>Atom-centered Hankel function. (in practice we use smoothed Hankel function)..</a:t>
            </a:r>
          </a:p>
          <a:p>
            <a:endParaRPr lang="en-US" altLang="ja-JP" smtClean="0"/>
          </a:p>
          <a:p>
            <a:r>
              <a:rPr lang="en-US" altLang="ja-JP" smtClean="0"/>
              <a:t>Hankel is a solution of a flat potential.</a:t>
            </a:r>
          </a:p>
          <a:p>
            <a:r>
              <a:rPr lang="en-US" altLang="ja-JP" smtClean="0"/>
              <a:t>Smooth charge can not </a:t>
            </a:r>
            <a:r>
              <a:rPr lang="en-US" altLang="ja-JP" smtClean="0">
                <a:sym typeface="Wingdings" pitchFamily="2" charset="2"/>
              </a:rPr>
              <a:t> we use smoothed Hankel function</a:t>
            </a:r>
            <a:endParaRPr lang="ja-JP" altLang="en-US" smtClean="0"/>
          </a:p>
        </p:txBody>
      </p:sp>
      <p:sp>
        <p:nvSpPr>
          <p:cNvPr id="3686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B6BF4617-3258-409D-8794-998B8758EB3E}" type="slidenum">
              <a:rPr lang="ja-JP" altLang="en-US" smtClean="0"/>
              <a:pPr eaLnBrk="1" hangingPunct="1"/>
              <a:t>12</a:t>
            </a:fld>
            <a:endParaRPr lang="ja-JP" altLang="en-US" smtClean="0"/>
          </a:p>
        </p:txBody>
      </p:sp>
    </p:spTree>
    <p:extLst>
      <p:ext uri="{BB962C8B-B14F-4D97-AF65-F5344CB8AC3E}">
        <p14:creationId xmlns:p14="http://schemas.microsoft.com/office/powerpoint/2010/main" val="371984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So, some year ago, I got conclusion that I have to develop this method.</a:t>
            </a:r>
          </a:p>
          <a:p>
            <a:r>
              <a:rPr lang="en-US" altLang="ja-JP" smtClean="0"/>
              <a:t>Use MTO and APW together.. </a:t>
            </a:r>
          </a:p>
          <a:p>
            <a:r>
              <a:rPr lang="en-US" altLang="ja-JP" smtClean="0"/>
              <a:t>As we explained, the eigenfuncitons in solids can look like APW or MTO,</a:t>
            </a:r>
          </a:p>
          <a:p>
            <a:r>
              <a:rPr lang="en-US" altLang="ja-JP" smtClean="0"/>
              <a:t>So the method fits to the eigenfunctions in real materials.</a:t>
            </a:r>
          </a:p>
          <a:p>
            <a:endParaRPr lang="en-US" altLang="ja-JP" smtClean="0"/>
          </a:p>
          <a:p>
            <a:r>
              <a:rPr lang="en-US" altLang="ja-JP" smtClean="0"/>
              <a:t>These are results for solids, MTOs are not controlled well, </a:t>
            </a:r>
          </a:p>
          <a:p>
            <a:r>
              <a:rPr lang="en-US" altLang="ja-JP" smtClean="0"/>
              <a:t>formulation is unclear.. </a:t>
            </a:r>
          </a:p>
          <a:p>
            <a:endParaRPr lang="en-US" altLang="ja-JP" smtClean="0"/>
          </a:p>
          <a:p>
            <a:r>
              <a:rPr lang="en-US" altLang="ja-JP" smtClean="0"/>
              <a:t>Such dimers are not so easily treated in these methods.</a:t>
            </a:r>
            <a:endParaRPr lang="ja-JP" altLang="en-US" smtClean="0"/>
          </a:p>
        </p:txBody>
      </p:sp>
      <p:sp>
        <p:nvSpPr>
          <p:cNvPr id="3789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43158" indent="-285830" eaLnBrk="0" hangingPunct="0">
              <a:defRPr kumimoji="1">
                <a:solidFill>
                  <a:schemeClr val="tx1"/>
                </a:solidFill>
                <a:latin typeface="Arial" charset="0"/>
                <a:ea typeface="ＭＳ Ｐゴシック" charset="-128"/>
              </a:defRPr>
            </a:lvl2pPr>
            <a:lvl3pPr marL="1143320" indent="-228665" eaLnBrk="0" hangingPunct="0">
              <a:defRPr kumimoji="1">
                <a:solidFill>
                  <a:schemeClr val="tx1"/>
                </a:solidFill>
                <a:latin typeface="Arial" charset="0"/>
                <a:ea typeface="ＭＳ Ｐゴシック" charset="-128"/>
              </a:defRPr>
            </a:lvl3pPr>
            <a:lvl4pPr marL="1600648" indent="-228665" eaLnBrk="0" hangingPunct="0">
              <a:defRPr kumimoji="1">
                <a:solidFill>
                  <a:schemeClr val="tx1"/>
                </a:solidFill>
                <a:latin typeface="Arial" charset="0"/>
                <a:ea typeface="ＭＳ Ｐゴシック" charset="-128"/>
              </a:defRPr>
            </a:lvl4pPr>
            <a:lvl5pPr marL="2057976" indent="-228665" eaLnBrk="0" hangingPunct="0">
              <a:defRPr kumimoji="1">
                <a:solidFill>
                  <a:schemeClr val="tx1"/>
                </a:solidFill>
                <a:latin typeface="Arial" charset="0"/>
                <a:ea typeface="ＭＳ Ｐゴシック" charset="-128"/>
              </a:defRPr>
            </a:lvl5pPr>
            <a:lvl6pPr marL="2515304" indent="-228665" eaLnBrk="0" fontAlgn="base" hangingPunct="0">
              <a:spcBef>
                <a:spcPct val="0"/>
              </a:spcBef>
              <a:spcAft>
                <a:spcPct val="0"/>
              </a:spcAft>
              <a:defRPr kumimoji="1">
                <a:solidFill>
                  <a:schemeClr val="tx1"/>
                </a:solidFill>
                <a:latin typeface="Arial" charset="0"/>
                <a:ea typeface="ＭＳ Ｐゴシック" charset="-128"/>
              </a:defRPr>
            </a:lvl6pPr>
            <a:lvl7pPr marL="2972633" indent="-228665" eaLnBrk="0" fontAlgn="base" hangingPunct="0">
              <a:spcBef>
                <a:spcPct val="0"/>
              </a:spcBef>
              <a:spcAft>
                <a:spcPct val="0"/>
              </a:spcAft>
              <a:defRPr kumimoji="1">
                <a:solidFill>
                  <a:schemeClr val="tx1"/>
                </a:solidFill>
                <a:latin typeface="Arial" charset="0"/>
                <a:ea typeface="ＭＳ Ｐゴシック" charset="-128"/>
              </a:defRPr>
            </a:lvl7pPr>
            <a:lvl8pPr marL="3429961" indent="-228665" eaLnBrk="0" fontAlgn="base" hangingPunct="0">
              <a:spcBef>
                <a:spcPct val="0"/>
              </a:spcBef>
              <a:spcAft>
                <a:spcPct val="0"/>
              </a:spcAft>
              <a:defRPr kumimoji="1">
                <a:solidFill>
                  <a:schemeClr val="tx1"/>
                </a:solidFill>
                <a:latin typeface="Arial" charset="0"/>
                <a:ea typeface="ＭＳ Ｐゴシック" charset="-128"/>
              </a:defRPr>
            </a:lvl8pPr>
            <a:lvl9pPr marL="3887288" indent="-22866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969A65A9-9CE7-496A-95C9-562AD3F3895B}" type="slidenum">
              <a:rPr lang="ja-JP" altLang="en-US" smtClean="0"/>
              <a:pPr eaLnBrk="1" hangingPunct="1"/>
              <a:t>13</a:t>
            </a:fld>
            <a:endParaRPr lang="ja-JP" altLang="en-US" smtClean="0"/>
          </a:p>
        </p:txBody>
      </p:sp>
    </p:spTree>
    <p:extLst>
      <p:ext uri="{BB962C8B-B14F-4D97-AF65-F5344CB8AC3E}">
        <p14:creationId xmlns:p14="http://schemas.microsoft.com/office/powerpoint/2010/main" val="118932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069D25-8BC3-4765-9079-038F631EC9B1}" type="datetimeFigureOut">
              <a:rPr lang="ja-JP" altLang="en-US"/>
              <a:pPr>
                <a:defRPr/>
              </a:pPr>
              <a:t>2015/8/30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pPr>
                <a:defRPr/>
              </a:pPr>
              <a:t>‹#›</a:t>
            </a:fld>
            <a:endParaRPr lang="ja-JP" altLang="en-US"/>
          </a:p>
        </p:txBody>
      </p:sp>
    </p:spTree>
    <p:extLst>
      <p:ext uri="{BB962C8B-B14F-4D97-AF65-F5344CB8AC3E}">
        <p14:creationId xmlns:p14="http://schemas.microsoft.com/office/powerpoint/2010/main" val="172556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8B533E9-8D97-4DB6-AED2-A3D1850169E7}" type="datetimeFigureOut">
              <a:rPr lang="ja-JP" altLang="en-US"/>
              <a:pPr>
                <a:defRPr/>
              </a:pPr>
              <a:t>2015/8/30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pPr>
                <a:defRPr/>
              </a:pPr>
              <a:t>‹#›</a:t>
            </a:fld>
            <a:endParaRPr lang="ja-JP" altLang="en-US"/>
          </a:p>
        </p:txBody>
      </p:sp>
    </p:spTree>
    <p:extLst>
      <p:ext uri="{BB962C8B-B14F-4D97-AF65-F5344CB8AC3E}">
        <p14:creationId xmlns:p14="http://schemas.microsoft.com/office/powerpoint/2010/main" val="4020109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2592BB3-2A72-41FD-9858-6A82790B9EE7}" type="datetimeFigureOut">
              <a:rPr lang="ja-JP" altLang="en-US"/>
              <a:pPr>
                <a:defRPr/>
              </a:pPr>
              <a:t>2015/8/30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pPr>
                <a:defRPr/>
              </a:pPr>
              <a:t>‹#›</a:t>
            </a:fld>
            <a:endParaRPr lang="ja-JP" altLang="en-US"/>
          </a:p>
        </p:txBody>
      </p:sp>
    </p:spTree>
    <p:extLst>
      <p:ext uri="{BB962C8B-B14F-4D97-AF65-F5344CB8AC3E}">
        <p14:creationId xmlns:p14="http://schemas.microsoft.com/office/powerpoint/2010/main" val="3208910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pPr>
                <a:defRPr/>
              </a:pPr>
              <a:t>‹#›</a:t>
            </a:fld>
            <a:endParaRPr lang="en-US" altLang="ja-JP"/>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2291967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 サブタイトルの書式設定</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983DECEA-4BF9-427F-B68A-D9E36D608BA7}" type="slidenum">
              <a:rPr lang="ja-JP" altLang="en-US"/>
              <a:pPr>
                <a:defRPr/>
              </a:pPr>
              <a:t>‹#›</a:t>
            </a:fld>
            <a:endParaRPr lang="en-US" altLang="ja-JP"/>
          </a:p>
        </p:txBody>
      </p:sp>
    </p:spTree>
    <p:extLst>
      <p:ext uri="{BB962C8B-B14F-4D97-AF65-F5344CB8AC3E}">
        <p14:creationId xmlns:p14="http://schemas.microsoft.com/office/powerpoint/2010/main" val="751213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FBA0D1BC-E078-45F9-9517-BD1EC2828773}" type="slidenum">
              <a:rPr lang="ja-JP" altLang="en-US"/>
              <a:pPr>
                <a:defRPr/>
              </a:pPr>
              <a:t>‹#›</a:t>
            </a:fld>
            <a:endParaRPr lang="en-US" altLang="ja-JP"/>
          </a:p>
        </p:txBody>
      </p:sp>
    </p:spTree>
    <p:extLst>
      <p:ext uri="{BB962C8B-B14F-4D97-AF65-F5344CB8AC3E}">
        <p14:creationId xmlns:p14="http://schemas.microsoft.com/office/powerpoint/2010/main" val="251442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D097070-D722-4527-B4CF-099AF6254A0D}" type="slidenum">
              <a:rPr lang="ja-JP" altLang="en-US"/>
              <a:pPr>
                <a:defRPr/>
              </a:pPr>
              <a:t>‹#›</a:t>
            </a:fld>
            <a:endParaRPr lang="en-US" altLang="ja-JP"/>
          </a:p>
        </p:txBody>
      </p:sp>
    </p:spTree>
    <p:extLst>
      <p:ext uri="{BB962C8B-B14F-4D97-AF65-F5344CB8AC3E}">
        <p14:creationId xmlns:p14="http://schemas.microsoft.com/office/powerpoint/2010/main" val="2996871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7D00E4EB-DF67-4CAB-BA15-621B00BBC51D}" type="slidenum">
              <a:rPr lang="ja-JP" altLang="en-US"/>
              <a:pPr>
                <a:defRPr/>
              </a:pPr>
              <a:t>‹#›</a:t>
            </a:fld>
            <a:endParaRPr lang="en-US" altLang="ja-JP"/>
          </a:p>
        </p:txBody>
      </p:sp>
    </p:spTree>
    <p:extLst>
      <p:ext uri="{BB962C8B-B14F-4D97-AF65-F5344CB8AC3E}">
        <p14:creationId xmlns:p14="http://schemas.microsoft.com/office/powerpoint/2010/main" val="3520651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9"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B91D9E44-3393-4910-94E2-EAAB4D16BE08}" type="slidenum">
              <a:rPr lang="ja-JP" altLang="en-US"/>
              <a:pPr>
                <a:defRPr/>
              </a:pPr>
              <a:t>‹#›</a:t>
            </a:fld>
            <a:endParaRPr lang="en-US" altLang="ja-JP"/>
          </a:p>
        </p:txBody>
      </p:sp>
    </p:spTree>
    <p:extLst>
      <p:ext uri="{BB962C8B-B14F-4D97-AF65-F5344CB8AC3E}">
        <p14:creationId xmlns:p14="http://schemas.microsoft.com/office/powerpoint/2010/main" val="719785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36344FB-1EF1-4600-923D-481FCC37C949}" type="slidenum">
              <a:rPr lang="ja-JP" altLang="en-US"/>
              <a:pPr>
                <a:defRPr/>
              </a:pPr>
              <a:t>‹#›</a:t>
            </a:fld>
            <a:endParaRPr lang="en-US" altLang="ja-JP"/>
          </a:p>
        </p:txBody>
      </p:sp>
    </p:spTree>
    <p:extLst>
      <p:ext uri="{BB962C8B-B14F-4D97-AF65-F5344CB8AC3E}">
        <p14:creationId xmlns:p14="http://schemas.microsoft.com/office/powerpoint/2010/main" val="418569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DE5D9E46-0A11-4550-A88C-BC57E3C982A8}" type="slidenum">
              <a:rPr lang="ja-JP" altLang="en-US"/>
              <a:pPr>
                <a:defRPr/>
              </a:pPr>
              <a:t>‹#›</a:t>
            </a:fld>
            <a:endParaRPr lang="en-US" altLang="ja-JP"/>
          </a:p>
        </p:txBody>
      </p:sp>
    </p:spTree>
    <p:extLst>
      <p:ext uri="{BB962C8B-B14F-4D97-AF65-F5344CB8AC3E}">
        <p14:creationId xmlns:p14="http://schemas.microsoft.com/office/powerpoint/2010/main" val="583193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BF0FDC-6384-48C8-8105-FF7FC3225D3A}" type="datetimeFigureOut">
              <a:rPr lang="ja-JP" altLang="en-US"/>
              <a:pPr>
                <a:defRPr/>
              </a:pPr>
              <a:t>2015/8/30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pPr>
                <a:defRPr/>
              </a:pPr>
              <a:t>‹#›</a:t>
            </a:fld>
            <a:endParaRPr lang="ja-JP" altLang="en-US"/>
          </a:p>
        </p:txBody>
      </p:sp>
    </p:spTree>
    <p:extLst>
      <p:ext uri="{BB962C8B-B14F-4D97-AF65-F5344CB8AC3E}">
        <p14:creationId xmlns:p14="http://schemas.microsoft.com/office/powerpoint/2010/main" val="2389380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030E8B20-8BB1-44AF-846A-B9A287935F62}" type="slidenum">
              <a:rPr lang="ja-JP" altLang="en-US"/>
              <a:pPr>
                <a:defRPr/>
              </a:pPr>
              <a:t>‹#›</a:t>
            </a:fld>
            <a:endParaRPr lang="en-US" altLang="ja-JP"/>
          </a:p>
        </p:txBody>
      </p:sp>
    </p:spTree>
    <p:extLst>
      <p:ext uri="{BB962C8B-B14F-4D97-AF65-F5344CB8AC3E}">
        <p14:creationId xmlns:p14="http://schemas.microsoft.com/office/powerpoint/2010/main" val="1002513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2F60453-51E6-48FF-9698-D1423C7D46FC}" type="slidenum">
              <a:rPr lang="ja-JP" altLang="en-US"/>
              <a:pPr>
                <a:defRPr/>
              </a:pPr>
              <a:t>‹#›</a:t>
            </a:fld>
            <a:endParaRPr lang="en-US" altLang="ja-JP"/>
          </a:p>
        </p:txBody>
      </p:sp>
    </p:spTree>
    <p:extLst>
      <p:ext uri="{BB962C8B-B14F-4D97-AF65-F5344CB8AC3E}">
        <p14:creationId xmlns:p14="http://schemas.microsoft.com/office/powerpoint/2010/main" val="64359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15FE802-8841-4899-90A5-B6A5EC2AB413}" type="slidenum">
              <a:rPr lang="ja-JP" altLang="en-US"/>
              <a:pPr>
                <a:defRPr/>
              </a:pPr>
              <a:t>‹#›</a:t>
            </a:fld>
            <a:endParaRPr lang="en-US" altLang="ja-JP"/>
          </a:p>
        </p:txBody>
      </p:sp>
    </p:spTree>
    <p:extLst>
      <p:ext uri="{BB962C8B-B14F-4D97-AF65-F5344CB8AC3E}">
        <p14:creationId xmlns:p14="http://schemas.microsoft.com/office/powerpoint/2010/main" val="3402783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09600"/>
            <a:ext cx="1943100" cy="5486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609600"/>
            <a:ext cx="5676900" cy="5486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C9FD4C99-F913-498D-92CF-075EB37DB95F}" type="slidenum">
              <a:rPr lang="ja-JP" altLang="en-US"/>
              <a:pPr>
                <a:defRPr/>
              </a:pPr>
              <a:t>‹#›</a:t>
            </a:fld>
            <a:endParaRPr lang="en-US" altLang="ja-JP"/>
          </a:p>
        </p:txBody>
      </p:sp>
    </p:spTree>
    <p:extLst>
      <p:ext uri="{BB962C8B-B14F-4D97-AF65-F5344CB8AC3E}">
        <p14:creationId xmlns:p14="http://schemas.microsoft.com/office/powerpoint/2010/main" val="111967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6" name="Rectangle 3"/>
          <p:cNvSpPr>
            <a:spLocks noGrp="1" noChangeArrowheads="1"/>
          </p:cNvSpPr>
          <p:nvPr>
            <p:ph idx="1"/>
          </p:nvPr>
        </p:nvSpPr>
        <p:spPr bwMode="auto">
          <a:xfrm>
            <a:off x="142844" y="642918"/>
            <a:ext cx="8786874" cy="6072230"/>
          </a:xfrm>
          <a:prstGeom prst="rect">
            <a:avLst/>
          </a:prstGeom>
          <a:noFill/>
          <a:ln w="9525">
            <a:noFill/>
            <a:miter lim="800000"/>
            <a:headEnd/>
            <a:tailEnd/>
          </a:ln>
        </p:spPr>
        <p:txBody>
          <a:bodyPr/>
          <a:lstStyle>
            <a:lvl1pPr>
              <a:buFont typeface="Wingdings" pitchFamily="2" charset="2"/>
              <a:buChar char="l"/>
              <a:defRPr sz="2800"/>
            </a:lvl1pPr>
            <a:lvl2pPr>
              <a:buFont typeface="Arial" pitchFamily="34" charset="0"/>
              <a:buChar char="•"/>
              <a:defRPr sz="2800"/>
            </a:lvl2pPr>
            <a:lvl3pPr>
              <a:buFont typeface="Wingdings" pitchFamily="2" charset="2"/>
              <a:buChar char="Ø"/>
              <a:defRPr sz="2400"/>
            </a:lvl3pPr>
          </a:lstStyle>
          <a:p>
            <a:pPr lvl="0"/>
            <a:endParaRPr lang="en-US" altLang="ja-JP" noProof="0" dirty="0" smtClean="0"/>
          </a:p>
        </p:txBody>
      </p:sp>
      <p:sp>
        <p:nvSpPr>
          <p:cNvPr id="4" name="Rectangle 6"/>
          <p:cNvSpPr>
            <a:spLocks noGrp="1" noChangeArrowheads="1"/>
          </p:cNvSpPr>
          <p:nvPr>
            <p:ph type="sldNum" sz="quarter" idx="10"/>
          </p:nvPr>
        </p:nvSpPr>
        <p:spPr/>
        <p:txBody>
          <a:bodyPr/>
          <a:lstStyle>
            <a:lvl1pPr>
              <a:defRPr kumimoji="1">
                <a:ea typeface="ＭＳ Ｐゴシック" charset="-128"/>
              </a:defRPr>
            </a:lvl1pPr>
          </a:lstStyle>
          <a:p>
            <a:pPr>
              <a:defRPr/>
            </a:pPr>
            <a:fld id="{121024DA-AAD1-4E80-BB93-D44CEC204B58}" type="slidenum">
              <a:rPr lang="ja-JP" altLang="en-US"/>
              <a:pPr>
                <a:defRPr/>
              </a:pPr>
              <a:t>‹#›</a:t>
            </a:fld>
            <a:endParaRPr lang="en-US" altLang="ja-JP"/>
          </a:p>
        </p:txBody>
      </p:sp>
    </p:spTree>
    <p:extLst>
      <p:ext uri="{BB962C8B-B14F-4D97-AF65-F5344CB8AC3E}">
        <p14:creationId xmlns:p14="http://schemas.microsoft.com/office/powerpoint/2010/main" val="3051860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fld id="{690842C4-C1B8-4232-AA60-C8CC546F97EF}"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42243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932F1EE5-9E17-4928-8E05-F3A49024C792}"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437817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fld id="{60D447EE-4AAE-4D5D-B7A4-B0E6A3BBB10E}"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0872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fld id="{9550A943-F606-4DD2-86B2-B1736943BD5C}"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662591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fld id="{E1376292-64B6-44D4-A8AA-E3A0986DA3FF}"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8" name="フッター プレースホルダ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 8"/>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076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4AD5E6DD-33E8-46DE-8E5D-E7514D0FF5C3}" type="datetimeFigureOut">
              <a:rPr lang="ja-JP" altLang="en-US"/>
              <a:pPr>
                <a:defRPr/>
              </a:pPr>
              <a:t>2015/8/30</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pPr>
                <a:defRPr/>
              </a:pPr>
              <a:t>‹#›</a:t>
            </a:fld>
            <a:endParaRPr lang="ja-JP" altLang="en-US"/>
          </a:p>
        </p:txBody>
      </p:sp>
    </p:spTree>
    <p:extLst>
      <p:ext uri="{BB962C8B-B14F-4D97-AF65-F5344CB8AC3E}">
        <p14:creationId xmlns:p14="http://schemas.microsoft.com/office/powerpoint/2010/main" val="1551590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fld id="{2AA491BD-3916-4A0E-A7D7-95C8FE7B7A18}"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4" name="フッター プレースホルダ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09823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44BC4D51-78B7-457D-8BFA-5278D7E08470}"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3" name="フッター プレースホルダ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429087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7CA54DC0-9A93-47B3-AAE3-C2C8DDA8A445}"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28039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EE5ACB2E-D34B-420B-80F8-1191B8259851}"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75736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045D09BD-3A86-4D27-8E3E-A64DF44F1616}"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36583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240E2658-44B0-41B7-BBDB-BF7089FFD96F}" type="datetime1">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33145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DFAB53F-A3EA-4053-917B-B693198358AA}"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011362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C4BFC3F4-75B8-4AE9-B7C0-BEF7F92C1A15}"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7631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64EC35A6-B37B-4997-AE87-222C082BD052}"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20941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D77D24B6-5B80-430A-832E-66F31DA1263C}"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8626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5A0F5B2-75AA-418B-A4A4-B058C221EF93}" type="datetimeFigureOut">
              <a:rPr lang="ja-JP" altLang="en-US"/>
              <a:pPr>
                <a:defRPr/>
              </a:pPr>
              <a:t>2015/8/30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pPr>
                <a:defRPr/>
              </a:pPr>
              <a:t>‹#›</a:t>
            </a:fld>
            <a:endParaRPr lang="ja-JP" altLang="en-US"/>
          </a:p>
        </p:txBody>
      </p:sp>
    </p:spTree>
    <p:extLst>
      <p:ext uri="{BB962C8B-B14F-4D97-AF65-F5344CB8AC3E}">
        <p14:creationId xmlns:p14="http://schemas.microsoft.com/office/powerpoint/2010/main" val="2519108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BD27F18C-ADB5-4F2A-8DF4-AB3AFB6D2670}"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441892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F54A8584-745B-46B4-947E-2470DF00B625}"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111751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6DEA6BF4-ED25-43B4-8404-CA511145BF4F}"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625843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8D3B040-2FE5-432C-AE18-E1E6698F331F}"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389259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49FDB74-73C5-4B53-9563-028A0C2A16A2}"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199407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70079F1-1BC8-4328-8951-6019334F078D}"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4108602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7B8C2CA-AEFE-4F63-B70F-A309AE26ACF7}"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042644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78812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794699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02538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309BB1C0-F530-4D40-B9A9-65FCCE953E0C}" type="datetimeFigureOut">
              <a:rPr lang="ja-JP" altLang="en-US"/>
              <a:pPr>
                <a:defRPr/>
              </a:pPr>
              <a:t>2015/8/30</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pPr>
                <a:defRPr/>
              </a:pPr>
              <a:t>‹#›</a:t>
            </a:fld>
            <a:endParaRPr lang="ja-JP" altLang="en-US"/>
          </a:p>
        </p:txBody>
      </p:sp>
    </p:spTree>
    <p:extLst>
      <p:ext uri="{BB962C8B-B14F-4D97-AF65-F5344CB8AC3E}">
        <p14:creationId xmlns:p14="http://schemas.microsoft.com/office/powerpoint/2010/main" val="4230392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638446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668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95796223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499535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14218186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4068150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177057933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926575112"/>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0363695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30236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3E9412D7-8C71-4621-847F-0C966230C0CE}" type="datetimeFigureOut">
              <a:rPr lang="ja-JP" altLang="en-US"/>
              <a:pPr>
                <a:defRPr/>
              </a:pPr>
              <a:t>2015/8/30</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pPr>
                <a:defRPr/>
              </a:pPr>
              <a:t>‹#›</a:t>
            </a:fld>
            <a:endParaRPr lang="ja-JP" altLang="en-US"/>
          </a:p>
        </p:txBody>
      </p:sp>
    </p:spTree>
    <p:extLst>
      <p:ext uri="{BB962C8B-B14F-4D97-AF65-F5344CB8AC3E}">
        <p14:creationId xmlns:p14="http://schemas.microsoft.com/office/powerpoint/2010/main" val="3335886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835794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5248831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558115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868415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850500435"/>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66100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85456859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982978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40158877"/>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1696203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7308E859-E3AD-44AC-B00A-D2C76A385B9F}" type="datetimeFigureOut">
              <a:rPr lang="ja-JP" altLang="en-US"/>
              <a:pPr>
                <a:defRPr/>
              </a:pPr>
              <a:t>2015/8/30</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pPr>
                <a:defRPr/>
              </a:pPr>
              <a:t>‹#›</a:t>
            </a:fld>
            <a:endParaRPr lang="ja-JP" altLang="en-US"/>
          </a:p>
        </p:txBody>
      </p:sp>
    </p:spTree>
    <p:extLst>
      <p:ext uri="{BB962C8B-B14F-4D97-AF65-F5344CB8AC3E}">
        <p14:creationId xmlns:p14="http://schemas.microsoft.com/office/powerpoint/2010/main" val="4070601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4619691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36569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435469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425226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16783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685724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257253399"/>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2613869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908013755"/>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5683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C4AF9D2-E0B6-432E-8CC2-02A69F300399}" type="datetimeFigureOut">
              <a:rPr lang="ja-JP" altLang="en-US"/>
              <a:pPr>
                <a:defRPr/>
              </a:pPr>
              <a:t>2015/8/30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pPr>
                <a:defRPr/>
              </a:pPr>
              <a:t>‹#›</a:t>
            </a:fld>
            <a:endParaRPr lang="ja-JP" altLang="en-US"/>
          </a:p>
        </p:txBody>
      </p:sp>
    </p:spTree>
    <p:extLst>
      <p:ext uri="{BB962C8B-B14F-4D97-AF65-F5344CB8AC3E}">
        <p14:creationId xmlns:p14="http://schemas.microsoft.com/office/powerpoint/2010/main" val="9884044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590928478"/>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2015/8/30</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25438007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202677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14B5D26D-B9D1-497E-91AA-F5C1E0EC762D}" type="datetimeFigureOut">
              <a:rPr lang="ja-JP" altLang="en-US"/>
              <a:pPr>
                <a:defRPr/>
              </a:pPr>
              <a:t>2015/8/30</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pPr>
                <a:defRPr/>
              </a:pPr>
              <a:t>‹#›</a:t>
            </a:fld>
            <a:endParaRPr lang="ja-JP" altLang="en-US"/>
          </a:p>
        </p:txBody>
      </p:sp>
    </p:spTree>
    <p:extLst>
      <p:ext uri="{BB962C8B-B14F-4D97-AF65-F5344CB8AC3E}">
        <p14:creationId xmlns:p14="http://schemas.microsoft.com/office/powerpoint/2010/main" val="231455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356E99C6-9B90-459D-A161-ABE57603CE93}" type="datetimeFigureOut">
              <a:rPr lang="ja-JP" altLang="en-US"/>
              <a:pPr>
                <a:defRPr/>
              </a:pPr>
              <a:t>2015/8/30</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854" r:id="rId12"/>
  </p:sldLayoutIdLst>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1500" y="0"/>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2051" name="Rectangle 3"/>
          <p:cNvSpPr>
            <a:spLocks noGrp="1" noChangeArrowheads="1"/>
          </p:cNvSpPr>
          <p:nvPr>
            <p:ph type="body" idx="1"/>
          </p:nvPr>
        </p:nvSpPr>
        <p:spPr bwMode="auto">
          <a:xfrm>
            <a:off x="142875" y="642938"/>
            <a:ext cx="8786813"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30" name="Rectangle 6"/>
          <p:cNvSpPr>
            <a:spLocks noGrp="1" noChangeArrowheads="1"/>
          </p:cNvSpPr>
          <p:nvPr>
            <p:ph type="sldNum" sz="quarter" idx="4"/>
          </p:nvPr>
        </p:nvSpPr>
        <p:spPr bwMode="auto">
          <a:xfrm>
            <a:off x="8358188" y="6357938"/>
            <a:ext cx="785812" cy="500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47864DCB-E8DD-4BA7-A971-C3BD5A06AEEF}" type="slidenum">
              <a:rPr lang="ja-JP" altLang="en-US"/>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02268B2-6D82-444F-9783-5691C2404BB6}" type="datetime1">
              <a:rPr lang="ja-JP" altLang="en-US" smtClean="0">
                <a:solidFill>
                  <a:prstClr val="black">
                    <a:tint val="75000"/>
                  </a:prstClr>
                </a:solidFill>
                <a:latin typeface="Calibri"/>
                <a:ea typeface="ＭＳ Ｐゴシック"/>
              </a:rPr>
              <a:pPr defTabSz="457200" fontAlgn="auto">
                <a:spcBef>
                  <a:spcPts val="0"/>
                </a:spcBef>
                <a:spcAft>
                  <a:spcPts val="0"/>
                </a:spcAft>
              </a:pPr>
              <a:t>2015/8/30</a:t>
            </a:fld>
            <a:endParaRPr lang="ja-JP" altLang="en-US">
              <a:solidFill>
                <a:prstClr val="black">
                  <a:tint val="75000"/>
                </a:prstClr>
              </a:solidFill>
              <a:latin typeface="Calibri"/>
              <a:ea typeface="ＭＳ Ｐゴシック"/>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ja-JP" altLang="en-US">
              <a:solidFill>
                <a:prstClr val="black">
                  <a:tint val="75000"/>
                </a:prstClr>
              </a:solidFill>
              <a:latin typeface="Calibri"/>
              <a:ea typeface="ＭＳ Ｐゴシック"/>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2CFE45B6-59A5-C148-BD98-F093DA738CD0}" type="slidenum">
              <a:rPr lang="ja-JP" altLang="en-US" smtClean="0">
                <a:solidFill>
                  <a:prstClr val="black">
                    <a:tint val="75000"/>
                  </a:prstClr>
                </a:solidFill>
                <a:latin typeface="Calibri"/>
                <a:ea typeface="ＭＳ Ｐゴシック"/>
              </a:rPr>
              <a:pPr defTabSz="457200" fontAlgn="auto">
                <a:spcBef>
                  <a:spcPts val="0"/>
                </a:spcBef>
                <a:spcAft>
                  <a:spcPts val="0"/>
                </a:spcAft>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3132865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A78B298D-BC96-4EC3-B030-B3920F073B79}" type="datetime1">
              <a:rPr lang="ja-JP" altLang="en-US" smtClean="0">
                <a:solidFill>
                  <a:prstClr val="black">
                    <a:tint val="75000"/>
                  </a:prstClr>
                </a:solidFill>
              </a:rPr>
              <a:pPr>
                <a:defRPr/>
              </a:pPr>
              <a:t>2015/8/30</a:t>
            </a:fld>
            <a:endParaRPr lang="ja-JP" altLang="en-US">
              <a:solidFill>
                <a:prstClr val="black">
                  <a:tint val="75000"/>
                </a:prstClr>
              </a:solidFill>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28213777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2015/8/30</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8241620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2015/8/30</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322816191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2015/8/30</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7141736"/>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0.wmf"/><Relationship Id="rId18" Type="http://schemas.openxmlformats.org/officeDocument/2006/relationships/image" Target="../media/image22.wmf"/><Relationship Id="rId3" Type="http://schemas.openxmlformats.org/officeDocument/2006/relationships/notesSlide" Target="../notesSlides/notesSlide10.xml"/><Relationship Id="rId21" Type="http://schemas.openxmlformats.org/officeDocument/2006/relationships/image" Target="../media/image26.png"/><Relationship Id="rId7" Type="http://schemas.openxmlformats.org/officeDocument/2006/relationships/image" Target="../media/image17.wmf"/><Relationship Id="rId12" Type="http://schemas.openxmlformats.org/officeDocument/2006/relationships/oleObject" Target="../embeddings/oleObject16.bin"/><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oleObject" Target="../embeddings/oleObject18.bin"/><Relationship Id="rId10" Type="http://schemas.openxmlformats.org/officeDocument/2006/relationships/oleObject" Target="../embeddings/oleObject15.bin"/><Relationship Id="rId19" Type="http://schemas.openxmlformats.org/officeDocument/2006/relationships/oleObject" Target="../embeddings/oleObject20.bin"/><Relationship Id="rId4" Type="http://schemas.openxmlformats.org/officeDocument/2006/relationships/oleObject" Target="../embeddings/oleObject12.bin"/><Relationship Id="rId9" Type="http://schemas.openxmlformats.org/officeDocument/2006/relationships/image" Target="../media/image18.wmf"/><Relationship Id="rId14"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2" Type="http://schemas.openxmlformats.org/officeDocument/2006/relationships/hyperlink" Target="http://www.wien2k.at/lapw/index.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2.bin"/><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5.bin"/><Relationship Id="rId5" Type="http://schemas.openxmlformats.org/officeDocument/2006/relationships/image" Target="../media/image34.wmf"/><Relationship Id="rId4" Type="http://schemas.openxmlformats.org/officeDocument/2006/relationships/oleObject" Target="../embeddings/oleObject24.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4.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4.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5.png"/><Relationship Id="rId1" Type="http://schemas.openxmlformats.org/officeDocument/2006/relationships/slideLayout" Target="../slideLayouts/slideLayout64.xml"/><Relationship Id="rId5" Type="http://schemas.openxmlformats.org/officeDocument/2006/relationships/image" Target="../media/image56.png"/><Relationship Id="rId4" Type="http://schemas.openxmlformats.org/officeDocument/2006/relationships/image" Target="../media/image5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2.bin"/><Relationship Id="rId3" Type="http://schemas.openxmlformats.org/officeDocument/2006/relationships/notesSlide" Target="../notesSlides/notesSlide13.xml"/><Relationship Id="rId7" Type="http://schemas.openxmlformats.org/officeDocument/2006/relationships/image" Target="../media/image58.wmf"/><Relationship Id="rId12" Type="http://schemas.openxmlformats.org/officeDocument/2006/relationships/oleObject" Target="../embeddings/oleObject31.bin"/><Relationship Id="rId2" Type="http://schemas.openxmlformats.org/officeDocument/2006/relationships/slideLayout" Target="../slideLayouts/slideLayout65.xml"/><Relationship Id="rId1" Type="http://schemas.openxmlformats.org/officeDocument/2006/relationships/vmlDrawing" Target="../drawings/vmlDrawing10.vml"/><Relationship Id="rId6" Type="http://schemas.openxmlformats.org/officeDocument/2006/relationships/oleObject" Target="../embeddings/oleObject28.bin"/><Relationship Id="rId11" Type="http://schemas.openxmlformats.org/officeDocument/2006/relationships/image" Target="../media/image60.wmf"/><Relationship Id="rId5" Type="http://schemas.openxmlformats.org/officeDocument/2006/relationships/image" Target="../media/image57.wmf"/><Relationship Id="rId15" Type="http://schemas.openxmlformats.org/officeDocument/2006/relationships/oleObject" Target="../embeddings/oleObject33.bin"/><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9.wmf"/><Relationship Id="rId14" Type="http://schemas.openxmlformats.org/officeDocument/2006/relationships/image" Target="../media/image6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65.wmf"/><Relationship Id="rId3" Type="http://schemas.openxmlformats.org/officeDocument/2006/relationships/notesSlide" Target="../notesSlides/notesSlide14.xml"/><Relationship Id="rId7" Type="http://schemas.openxmlformats.org/officeDocument/2006/relationships/image" Target="../media/image60.wmf"/><Relationship Id="rId12" Type="http://schemas.openxmlformats.org/officeDocument/2006/relationships/oleObject" Target="../embeddings/oleObject38.bin"/><Relationship Id="rId17" Type="http://schemas.openxmlformats.org/officeDocument/2006/relationships/image" Target="../media/image67.wmf"/><Relationship Id="rId2" Type="http://schemas.openxmlformats.org/officeDocument/2006/relationships/slideLayout" Target="../slideLayouts/slideLayout70.xml"/><Relationship Id="rId16" Type="http://schemas.openxmlformats.org/officeDocument/2006/relationships/oleObject" Target="../embeddings/oleObject40.bin"/><Relationship Id="rId1" Type="http://schemas.openxmlformats.org/officeDocument/2006/relationships/vmlDrawing" Target="../drawings/vmlDrawing11.vml"/><Relationship Id="rId6" Type="http://schemas.openxmlformats.org/officeDocument/2006/relationships/oleObject" Target="../embeddings/oleObject35.bin"/><Relationship Id="rId11" Type="http://schemas.openxmlformats.org/officeDocument/2006/relationships/image" Target="../media/image64.wmf"/><Relationship Id="rId5" Type="http://schemas.openxmlformats.org/officeDocument/2006/relationships/image" Target="../media/image62.wmf"/><Relationship Id="rId15" Type="http://schemas.openxmlformats.org/officeDocument/2006/relationships/image" Target="../media/image66.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63.wmf"/><Relationship Id="rId1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68.wmf"/></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oleObject" Target="../embeddings/oleObject47.bin"/><Relationship Id="rId18" Type="http://schemas.openxmlformats.org/officeDocument/2006/relationships/image" Target="../media/image76.wmf"/><Relationship Id="rId3" Type="http://schemas.openxmlformats.org/officeDocument/2006/relationships/notesSlide" Target="../notesSlides/notesSlide15.xml"/><Relationship Id="rId7" Type="http://schemas.openxmlformats.org/officeDocument/2006/relationships/image" Target="../media/image72.wmf"/><Relationship Id="rId12" Type="http://schemas.openxmlformats.org/officeDocument/2006/relationships/image" Target="../media/image74.wmf"/><Relationship Id="rId17"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image" Target="../media/image8.png"/><Relationship Id="rId1" Type="http://schemas.openxmlformats.org/officeDocument/2006/relationships/vmlDrawing" Target="../drawings/vmlDrawing13.vml"/><Relationship Id="rId6" Type="http://schemas.openxmlformats.org/officeDocument/2006/relationships/oleObject" Target="../embeddings/oleObject44.bin"/><Relationship Id="rId11" Type="http://schemas.openxmlformats.org/officeDocument/2006/relationships/oleObject" Target="../embeddings/oleObject46.bin"/><Relationship Id="rId5" Type="http://schemas.openxmlformats.org/officeDocument/2006/relationships/image" Target="../media/image71.wmf"/><Relationship Id="rId10" Type="http://schemas.openxmlformats.org/officeDocument/2006/relationships/image" Target="../media/image73.wmf"/><Relationship Id="rId4" Type="http://schemas.openxmlformats.org/officeDocument/2006/relationships/oleObject" Target="../embeddings/oleObject43.bin"/><Relationship Id="rId9" Type="http://schemas.openxmlformats.org/officeDocument/2006/relationships/oleObject" Target="../embeddings/oleObject45.bin"/><Relationship Id="rId14" Type="http://schemas.openxmlformats.org/officeDocument/2006/relationships/image" Target="../media/image75.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9.png"/><Relationship Id="rId5" Type="http://schemas.openxmlformats.org/officeDocument/2006/relationships/image" Target="../media/image78.wmf"/><Relationship Id="rId4" Type="http://schemas.openxmlformats.org/officeDocument/2006/relationships/oleObject" Target="../embeddings/oleObject49.bin"/></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3.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8.wmf"/></Relationships>
</file>

<file path=ppt/slides/_rels/slide44.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1.wmf"/></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wmf"/><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09.wmf"/><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oleObject" Target="../embeddings/oleObject50.bin"/><Relationship Id="rId5" Type="http://schemas.openxmlformats.org/officeDocument/2006/relationships/image" Target="../media/image111.wmf"/><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3.pdf"/><Relationship Id="rId4"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9.png"/><Relationship Id="rId4" Type="http://schemas.openxmlformats.org/officeDocument/2006/relationships/image" Target="../media/image118.emf"/></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wmf"/><Relationship Id="rId4" Type="http://schemas.openxmlformats.org/officeDocument/2006/relationships/oleObject" Target="../embeddings/oleObject3.bin"/><Relationship Id="rId9"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oleObject" Target="../embeddings/oleObject6.bin"/><Relationship Id="rId9" Type="http://schemas.openxmlformats.org/officeDocument/2006/relationships/image" Target="../media/image7.wmf"/><Relationship Id="rId14"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382026" y="1052736"/>
            <a:ext cx="8280920" cy="5355312"/>
          </a:xfrm>
          <a:prstGeom prst="rect">
            <a:avLst/>
          </a:prstGeom>
          <a:noFill/>
        </p:spPr>
        <p:txBody>
          <a:bodyPr wrap="square" rtlCol="0">
            <a:spAutoFit/>
          </a:bodyPr>
          <a:lstStyle/>
          <a:p>
            <a:r>
              <a:rPr lang="en-US" altLang="ja-JP" b="1" u="sng" dirty="0" smtClean="0"/>
              <a:t>You need</a:t>
            </a:r>
          </a:p>
          <a:p>
            <a:pPr marL="285750" indent="-285750">
              <a:buFont typeface="Arial" pitchFamily="34" charset="0"/>
              <a:buChar char="•"/>
            </a:pPr>
            <a:r>
              <a:rPr lang="en-US" altLang="ja-JP" b="1" dirty="0" smtClean="0"/>
              <a:t>Quantum mechanism, Solid state physics, and </a:t>
            </a:r>
            <a:r>
              <a:rPr lang="en-US" altLang="ja-JP" b="1" dirty="0"/>
              <a:t>Q</a:t>
            </a:r>
            <a:r>
              <a:rPr lang="en-US" altLang="ja-JP" b="1" dirty="0" smtClean="0"/>
              <a:t>uantum chemistry.</a:t>
            </a:r>
            <a:br>
              <a:rPr lang="en-US" altLang="ja-JP" b="1" dirty="0" smtClean="0"/>
            </a:br>
            <a:r>
              <a:rPr lang="en-US" altLang="ja-JP" dirty="0" err="1" smtClean="0"/>
              <a:t>Schroedinger</a:t>
            </a:r>
            <a:r>
              <a:rPr lang="en-US" altLang="ja-JP" dirty="0" smtClean="0"/>
              <a:t> equation, Hydrogen atom, </a:t>
            </a:r>
            <a:r>
              <a:rPr lang="en-US" altLang="ja-JP" dirty="0" err="1" smtClean="0"/>
              <a:t>moleculer</a:t>
            </a:r>
            <a:r>
              <a:rPr lang="en-US" altLang="ja-JP" dirty="0" smtClean="0"/>
              <a:t> orbitals, </a:t>
            </a:r>
            <a:r>
              <a:rPr lang="en-US" altLang="ja-JP" dirty="0" err="1" smtClean="0"/>
              <a:t>Brillowin</a:t>
            </a:r>
            <a:r>
              <a:rPr lang="en-US" altLang="ja-JP" dirty="0" smtClean="0"/>
              <a:t> zone and Band theory, Crystal symmetry, Independent-particle picture, Perturbation theory, Optical response, transport,…</a:t>
            </a:r>
          </a:p>
          <a:p>
            <a:pPr marL="285750" indent="-285750">
              <a:buFont typeface="Arial" pitchFamily="34" charset="0"/>
              <a:buChar char="•"/>
            </a:pPr>
            <a:endParaRPr lang="en-US" altLang="ja-JP" b="1" dirty="0" smtClean="0"/>
          </a:p>
          <a:p>
            <a:pPr marL="285750" indent="-285750">
              <a:buFont typeface="Arial" pitchFamily="34" charset="0"/>
              <a:buChar char="•"/>
            </a:pPr>
            <a:r>
              <a:rPr lang="en-US" altLang="ja-JP" b="1" dirty="0" smtClean="0"/>
              <a:t>DFT, LDA and so on</a:t>
            </a:r>
            <a:br>
              <a:rPr lang="en-US" altLang="ja-JP" b="1" dirty="0" smtClean="0"/>
            </a:br>
            <a:r>
              <a:rPr lang="en-US" altLang="ja-JP" dirty="0" smtClean="0"/>
              <a:t>Theory. How it works (pros and cons)? </a:t>
            </a:r>
            <a:br>
              <a:rPr lang="en-US" altLang="ja-JP" dirty="0" smtClean="0"/>
            </a:br>
            <a:r>
              <a:rPr lang="en-US" altLang="ja-JP" dirty="0" smtClean="0"/>
              <a:t>How to calculate physical quantities from the results?</a:t>
            </a:r>
          </a:p>
          <a:p>
            <a:pPr marL="285750" indent="-285750">
              <a:buFont typeface="Arial" pitchFamily="34" charset="0"/>
              <a:buChar char="•"/>
            </a:pPr>
            <a:endParaRPr lang="en-US" altLang="ja-JP" b="1" dirty="0" smtClean="0"/>
          </a:p>
          <a:p>
            <a:pPr marL="285750" indent="-285750">
              <a:buFont typeface="Arial" pitchFamily="34" charset="0"/>
              <a:buChar char="•"/>
            </a:pPr>
            <a:r>
              <a:rPr lang="en-US" altLang="ja-JP" b="1" dirty="0" smtClean="0"/>
              <a:t>Computer skills</a:t>
            </a:r>
            <a:br>
              <a:rPr lang="en-US" altLang="ja-JP" b="1" dirty="0" smtClean="0"/>
            </a:br>
            <a:r>
              <a:rPr lang="en-US" altLang="ja-JP" dirty="0" err="1" smtClean="0"/>
              <a:t>fortran</a:t>
            </a:r>
            <a:r>
              <a:rPr lang="en-US" altLang="ja-JP" dirty="0" smtClean="0"/>
              <a:t>, python, bash, </a:t>
            </a:r>
            <a:r>
              <a:rPr lang="en-US" altLang="ja-JP" dirty="0" err="1" smtClean="0"/>
              <a:t>linux</a:t>
            </a:r>
            <a:r>
              <a:rPr lang="en-US" altLang="ja-JP" dirty="0" smtClean="0"/>
              <a:t>, </a:t>
            </a:r>
            <a:r>
              <a:rPr lang="en-US" altLang="ja-JP" dirty="0" err="1" smtClean="0"/>
              <a:t>git</a:t>
            </a:r>
            <a:r>
              <a:rPr lang="en-US" altLang="ja-JP" dirty="0" smtClean="0"/>
              <a:t>, </a:t>
            </a:r>
            <a:r>
              <a:rPr lang="en-US" altLang="ja-JP" dirty="0" err="1" smtClean="0"/>
              <a:t>gnuplot</a:t>
            </a:r>
            <a:r>
              <a:rPr lang="en-US" altLang="ja-JP" dirty="0" smtClean="0"/>
              <a:t>, latex,…</a:t>
            </a:r>
            <a:r>
              <a:rPr lang="en-US" altLang="ja-JP" b="1" dirty="0" smtClean="0"/>
              <a:t/>
            </a:r>
            <a:br>
              <a:rPr lang="en-US" altLang="ja-JP" b="1" dirty="0" smtClean="0"/>
            </a:br>
            <a:r>
              <a:rPr lang="en-US" altLang="ja-JP" dirty="0" smtClean="0"/>
              <a:t>With better skill, we can do things faster and less mistakes. Try to introduce better technology (but new technology (</a:t>
            </a:r>
            <a:r>
              <a:rPr lang="en-US" altLang="ja-JP" dirty="0" err="1" smtClean="0"/>
              <a:t>e.g</a:t>
            </a:r>
            <a:r>
              <a:rPr lang="en-US" altLang="ja-JP" dirty="0" smtClean="0"/>
              <a:t>, </a:t>
            </a:r>
            <a:r>
              <a:rPr lang="en-US" altLang="ja-JP" dirty="0" err="1" smtClean="0"/>
              <a:t>c++</a:t>
            </a:r>
            <a:r>
              <a:rPr lang="en-US" altLang="ja-JP" dirty="0" smtClean="0"/>
              <a:t>) is not necessarily good).</a:t>
            </a:r>
          </a:p>
          <a:p>
            <a:pPr marL="285750" indent="-285750">
              <a:buFont typeface="Arial" pitchFamily="34" charset="0"/>
              <a:buChar char="•"/>
            </a:pPr>
            <a:endParaRPr lang="en-US" altLang="ja-JP" dirty="0" smtClean="0"/>
          </a:p>
          <a:p>
            <a:r>
              <a:rPr lang="en-US" altLang="ja-JP" u="sng" dirty="0" smtClean="0"/>
              <a:t>For research,</a:t>
            </a:r>
            <a:endParaRPr lang="en-US" altLang="ja-JP" u="sng" dirty="0"/>
          </a:p>
          <a:p>
            <a:pPr marL="285750" indent="-285750">
              <a:buFont typeface="Arial" pitchFamily="34" charset="0"/>
              <a:buChar char="•"/>
            </a:pPr>
            <a:r>
              <a:rPr lang="en-US" altLang="ja-JP" dirty="0" smtClean="0"/>
              <a:t>Topics (knowledge of a hot topic which is now going on).</a:t>
            </a:r>
          </a:p>
          <a:p>
            <a:pPr marL="285750" indent="-285750">
              <a:buFont typeface="Arial" pitchFamily="34" charset="0"/>
              <a:buChar char="•"/>
            </a:pPr>
            <a:r>
              <a:rPr lang="en-US" altLang="ja-JP" dirty="0" smtClean="0"/>
              <a:t>Advanced method and theories such as GW (many-body theory).</a:t>
            </a:r>
          </a:p>
          <a:p>
            <a:endParaRPr lang="en-US" altLang="ja-JP" b="1" dirty="0"/>
          </a:p>
        </p:txBody>
      </p:sp>
      <p:sp>
        <p:nvSpPr>
          <p:cNvPr id="4" name="タイトル 7"/>
          <p:cNvSpPr txBox="1">
            <a:spLocks/>
          </p:cNvSpPr>
          <p:nvPr/>
        </p:nvSpPr>
        <p:spPr bwMode="auto">
          <a:xfrm>
            <a:off x="382026" y="130622"/>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r>
              <a:rPr lang="en-US" altLang="ja-JP" dirty="0" err="1" smtClean="0">
                <a:effectLst>
                  <a:outerShdw blurRad="38100" dist="38100" dir="2700000" algn="tl">
                    <a:srgbClr val="000000">
                      <a:alpha val="43137"/>
                    </a:srgbClr>
                  </a:outerShdw>
                </a:effectLst>
              </a:rPr>
              <a:t>ecalj</a:t>
            </a:r>
            <a:r>
              <a:rPr lang="en-US" altLang="ja-JP" dirty="0" smtClean="0">
                <a:effectLst>
                  <a:outerShdw blurRad="38100" dist="38100" dir="2700000" algn="tl">
                    <a:srgbClr val="000000">
                      <a:alpha val="43137"/>
                    </a:srgbClr>
                  </a:outerShdw>
                </a:effectLst>
              </a:rPr>
              <a:t> </a:t>
            </a:r>
            <a:r>
              <a:rPr lang="ja-JP" altLang="en-US" dirty="0" smtClean="0">
                <a:effectLst>
                  <a:outerShdw blurRad="38100" dist="38100" dir="2700000" algn="tl">
                    <a:srgbClr val="000000">
                      <a:alpha val="43137"/>
                    </a:srgbClr>
                  </a:outerShdw>
                </a:effectLst>
              </a:rPr>
              <a:t>　</a:t>
            </a:r>
            <a:r>
              <a:rPr lang="en-US" altLang="ja-JP" dirty="0" smtClean="0">
                <a:effectLst>
                  <a:outerShdw blurRad="38100" dist="38100" dir="2700000" algn="tl">
                    <a:srgbClr val="000000">
                      <a:alpha val="43137"/>
                    </a:srgbClr>
                  </a:outerShdw>
                </a:effectLst>
              </a:rPr>
              <a:t>CMD</a:t>
            </a:r>
            <a:r>
              <a:rPr lang="ja-JP" altLang="en-US" dirty="0" smtClean="0">
                <a:effectLst>
                  <a:outerShdw blurRad="38100" dist="38100" dir="2700000" algn="tl">
                    <a:srgbClr val="000000">
                      <a:alpha val="43137"/>
                    </a:srgbClr>
                  </a:outerShdw>
                </a:effectLst>
              </a:rPr>
              <a:t>　</a:t>
            </a:r>
            <a:r>
              <a:rPr lang="en-US" altLang="ja-JP" dirty="0" smtClean="0">
                <a:effectLst>
                  <a:outerShdw blurRad="38100" dist="38100" dir="2700000" algn="tl">
                    <a:srgbClr val="000000">
                      <a:alpha val="43137"/>
                    </a:srgbClr>
                  </a:outerShdw>
                </a:effectLst>
              </a:rPr>
              <a:t>course menu</a:t>
            </a:r>
            <a:endParaRPr lang="ja-JP"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44366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35013"/>
            <a:ext cx="6091238"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1547813" y="5472113"/>
            <a:ext cx="61880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Na(3s),  high energy bands.</a:t>
            </a:r>
          </a:p>
          <a:p>
            <a:pPr eaLnBrk="1" hangingPunct="1">
              <a:buFont typeface="Arial" charset="0"/>
              <a:buChar char="•"/>
            </a:pPr>
            <a:r>
              <a:rPr lang="en-US" altLang="ja-JP" sz="2800"/>
              <a:t>Not so good for Cu(3d), O(2p)</a:t>
            </a:r>
          </a:p>
          <a:p>
            <a:pPr eaLnBrk="1" hangingPunct="1">
              <a:buFont typeface="Arial" charset="0"/>
              <a:buChar char="•"/>
            </a:pPr>
            <a:r>
              <a:rPr lang="en-US" altLang="ja-JP" sz="2800"/>
              <a:t>Systematic</a:t>
            </a:r>
          </a:p>
        </p:txBody>
      </p:sp>
      <p:sp>
        <p:nvSpPr>
          <p:cNvPr id="16388" name="Text Box 11"/>
          <p:cNvSpPr txBox="1">
            <a:spLocks noChangeArrowheads="1"/>
          </p:cNvSpPr>
          <p:nvPr/>
        </p:nvSpPr>
        <p:spPr bwMode="auto">
          <a:xfrm>
            <a:off x="441325" y="692150"/>
            <a:ext cx="117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3200">
                <a:solidFill>
                  <a:srgbClr val="FF0000"/>
                </a:solidFill>
              </a:rPr>
              <a:t>ＡＰＷ</a:t>
            </a:r>
            <a:endParaRPr lang="en-US" altLang="ja-JP" sz="3200">
              <a:solidFill>
                <a:srgbClr val="FF0000"/>
              </a:solidFill>
            </a:endParaRPr>
          </a:p>
        </p:txBody>
      </p:sp>
      <p:sp>
        <p:nvSpPr>
          <p:cNvPr id="16389" name="テキスト ボックス 7"/>
          <p:cNvSpPr txBox="1">
            <a:spLocks noChangeArrowheads="1"/>
          </p:cNvSpPr>
          <p:nvPr/>
        </p:nvSpPr>
        <p:spPr bwMode="auto">
          <a:xfrm>
            <a:off x="684213" y="3500438"/>
            <a:ext cx="82057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u="sng">
                <a:solidFill>
                  <a:srgbClr val="00B050"/>
                </a:solidFill>
              </a:rPr>
              <a:t>3-components</a:t>
            </a:r>
            <a:r>
              <a:rPr lang="ja-JP" altLang="en-US" sz="2800">
                <a:solidFill>
                  <a:srgbClr val="00B050"/>
                </a:solidFill>
              </a:rPr>
              <a:t>　　</a:t>
            </a:r>
            <a:endParaRPr lang="en-US" altLang="ja-JP" sz="2800">
              <a:solidFill>
                <a:srgbClr val="00B050"/>
              </a:solidFill>
            </a:endParaRPr>
          </a:p>
          <a:p>
            <a:pPr eaLnBrk="1" hangingPunct="1"/>
            <a:r>
              <a:rPr lang="en-US" altLang="ja-JP" sz="2800">
                <a:solidFill>
                  <a:srgbClr val="00B050"/>
                </a:solidFill>
              </a:rPr>
              <a:t>  PW   </a:t>
            </a:r>
            <a:r>
              <a:rPr lang="ja-JP" altLang="en-US" sz="2800">
                <a:solidFill>
                  <a:srgbClr val="00B050"/>
                </a:solidFill>
              </a:rPr>
              <a:t>＋    </a:t>
            </a:r>
            <a:r>
              <a:rPr lang="en-US" altLang="ja-JP" sz="2800">
                <a:solidFill>
                  <a:srgbClr val="00B050"/>
                </a:solidFill>
              </a:rPr>
              <a:t>Atomic-like part </a:t>
            </a:r>
            <a:r>
              <a:rPr lang="ja-JP" altLang="en-US" sz="2800">
                <a:solidFill>
                  <a:srgbClr val="00B050"/>
                </a:solidFill>
              </a:rPr>
              <a:t>－  </a:t>
            </a:r>
            <a:r>
              <a:rPr lang="en-US" altLang="ja-JP" sz="2800">
                <a:solidFill>
                  <a:srgbClr val="00B050"/>
                </a:solidFill>
              </a:rPr>
              <a:t>Counter part:</a:t>
            </a:r>
          </a:p>
          <a:p>
            <a:pPr eaLnBrk="1" hangingPunct="1"/>
            <a:r>
              <a:rPr lang="en-US" altLang="ja-JP" sz="2800">
                <a:solidFill>
                  <a:srgbClr val="00B050"/>
                </a:solidFill>
              </a:rPr>
              <a:t>                                                        PW within MT</a:t>
            </a:r>
          </a:p>
          <a:p>
            <a:pPr eaLnBrk="1" hangingPunct="1"/>
            <a:r>
              <a:rPr lang="en-US" altLang="ja-JP" sz="2800">
                <a:solidFill>
                  <a:srgbClr val="00B050"/>
                </a:solidFill>
              </a:rPr>
              <a:t>   0</a:t>
            </a:r>
            <a:r>
              <a:rPr lang="en-US" altLang="ja-JP" sz="2800" baseline="30000">
                <a:solidFill>
                  <a:srgbClr val="00B050"/>
                </a:solidFill>
              </a:rPr>
              <a:t>th</a:t>
            </a:r>
            <a:r>
              <a:rPr lang="en-US" altLang="ja-JP" sz="2800">
                <a:solidFill>
                  <a:srgbClr val="00B050"/>
                </a:solidFill>
              </a:rPr>
              <a:t>                1</a:t>
            </a:r>
            <a:r>
              <a:rPr lang="en-US" altLang="ja-JP" sz="2800" baseline="30000">
                <a:solidFill>
                  <a:srgbClr val="00B050"/>
                </a:solidFill>
              </a:rPr>
              <a:t>st</a:t>
            </a:r>
            <a:r>
              <a:rPr lang="en-US" altLang="ja-JP" sz="2800">
                <a:solidFill>
                  <a:srgbClr val="00B050"/>
                </a:solidFill>
              </a:rPr>
              <a:t>                                2</a:t>
            </a:r>
            <a:r>
              <a:rPr lang="en-US" altLang="ja-JP" sz="2800" baseline="30000">
                <a:solidFill>
                  <a:srgbClr val="00B050"/>
                </a:solidFill>
              </a:rPr>
              <a:t>nd</a:t>
            </a:r>
            <a:endParaRPr lang="ja-JP" altLang="en-US" sz="2800">
              <a:solidFill>
                <a:srgbClr val="00B050"/>
              </a:solidFill>
            </a:endParaRPr>
          </a:p>
        </p:txBody>
      </p:sp>
      <p:cxnSp>
        <p:nvCxnSpPr>
          <p:cNvPr id="7" name="直線矢印コネクタ 6"/>
          <p:cNvCxnSpPr/>
          <p:nvPr/>
        </p:nvCxnSpPr>
        <p:spPr>
          <a:xfrm flipH="1">
            <a:off x="3924300" y="692150"/>
            <a:ext cx="503238" cy="1081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7" name="テキスト ボックス 7"/>
          <p:cNvSpPr txBox="1">
            <a:spLocks noChangeArrowheads="1"/>
          </p:cNvSpPr>
          <p:nvPr/>
        </p:nvSpPr>
        <p:spPr bwMode="auto">
          <a:xfrm>
            <a:off x="3276600" y="188913"/>
            <a:ext cx="5248275" cy="461962"/>
          </a:xfrm>
          <a:prstGeom prst="rect">
            <a:avLst/>
          </a:prstGeom>
          <a:noFill/>
          <a:ln w="9525">
            <a:noFill/>
            <a:miter lim="800000"/>
            <a:headEnd/>
            <a:tailEnd/>
          </a:ln>
        </p:spPr>
        <p:txBody>
          <a:bodyPr wrap="none">
            <a:spAutoFit/>
          </a:bodyPr>
          <a:lstStyle/>
          <a:p>
            <a:pPr>
              <a:defRPr/>
            </a:pPr>
            <a:r>
              <a:rPr lang="en-US" altLang="ja-JP" sz="2400" dirty="0">
                <a:solidFill>
                  <a:schemeClr val="tx2">
                    <a:lumMod val="60000"/>
                    <a:lumOff val="40000"/>
                  </a:schemeClr>
                </a:solidFill>
              </a:rPr>
              <a:t>Envelope function = </a:t>
            </a:r>
            <a:r>
              <a:rPr lang="en-US" altLang="ja-JP" sz="2400" dirty="0" err="1">
                <a:solidFill>
                  <a:schemeClr val="tx2">
                    <a:lumMod val="60000"/>
                    <a:lumOff val="40000"/>
                  </a:schemeClr>
                </a:solidFill>
              </a:rPr>
              <a:t>PlaneWave</a:t>
            </a:r>
            <a:r>
              <a:rPr lang="en-US" altLang="ja-JP" sz="2400" dirty="0">
                <a:solidFill>
                  <a:schemeClr val="tx2">
                    <a:lumMod val="60000"/>
                    <a:lumOff val="40000"/>
                  </a:schemeClr>
                </a:solidFill>
              </a:rPr>
              <a:t>(PW)</a:t>
            </a:r>
            <a:endParaRPr lang="ja-JP" altLang="en-US" sz="2400" dirty="0">
              <a:solidFill>
                <a:schemeClr val="tx2">
                  <a:lumMod val="60000"/>
                  <a:lumOff val="40000"/>
                </a:schemeClr>
              </a:solidFill>
            </a:endParaRPr>
          </a:p>
        </p:txBody>
      </p:sp>
      <p:cxnSp>
        <p:nvCxnSpPr>
          <p:cNvPr id="10" name="直線矢印コネクタ 9"/>
          <p:cNvCxnSpPr/>
          <p:nvPr/>
        </p:nvCxnSpPr>
        <p:spPr>
          <a:xfrm>
            <a:off x="1979613" y="3068638"/>
            <a:ext cx="1728787"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3" name="テキスト ボックス 10"/>
          <p:cNvSpPr txBox="1">
            <a:spLocks noChangeArrowheads="1"/>
          </p:cNvSpPr>
          <p:nvPr/>
        </p:nvSpPr>
        <p:spPr bwMode="auto">
          <a:xfrm>
            <a:off x="2484438"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2" name="直線矢印コネクタ 11"/>
          <p:cNvCxnSpPr/>
          <p:nvPr/>
        </p:nvCxnSpPr>
        <p:spPr>
          <a:xfrm>
            <a:off x="5292725" y="3068638"/>
            <a:ext cx="136683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5" name="テキスト ボックス 12"/>
          <p:cNvSpPr txBox="1">
            <a:spLocks noChangeArrowheads="1"/>
          </p:cNvSpPr>
          <p:nvPr/>
        </p:nvSpPr>
        <p:spPr bwMode="auto">
          <a:xfrm>
            <a:off x="5435600"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8" name="直線矢印コネクタ 17"/>
          <p:cNvCxnSpPr/>
          <p:nvPr/>
        </p:nvCxnSpPr>
        <p:spPr>
          <a:xfrm flipH="1">
            <a:off x="6300788" y="1484313"/>
            <a:ext cx="792162" cy="288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7" name="テキスト ボックス 18"/>
          <p:cNvSpPr txBox="1">
            <a:spLocks noChangeArrowheads="1"/>
          </p:cNvSpPr>
          <p:nvPr/>
        </p:nvSpPr>
        <p:spPr bwMode="auto">
          <a:xfrm>
            <a:off x="7092950" y="1268413"/>
            <a:ext cx="1535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PW in MT</a:t>
            </a:r>
            <a:endParaRPr lang="ja-JP" altLang="en-US" sz="2400"/>
          </a:p>
        </p:txBody>
      </p:sp>
      <p:sp>
        <p:nvSpPr>
          <p:cNvPr id="23" name="正方形/長方形 22"/>
          <p:cNvSpPr/>
          <p:nvPr/>
        </p:nvSpPr>
        <p:spPr>
          <a:xfrm>
            <a:off x="6300788" y="620713"/>
            <a:ext cx="1223962"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988808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7"/>
          <p:cNvGrpSpPr>
            <a:grpSpLocks noChangeAspect="1"/>
          </p:cNvGrpSpPr>
          <p:nvPr/>
        </p:nvGrpSpPr>
        <p:grpSpPr bwMode="auto">
          <a:xfrm>
            <a:off x="395288" y="1052513"/>
            <a:ext cx="6008687" cy="5410200"/>
            <a:chOff x="249" y="300"/>
            <a:chExt cx="3785" cy="3408"/>
          </a:xfrm>
        </p:grpSpPr>
        <p:sp>
          <p:nvSpPr>
            <p:cNvPr id="17417" name="AutoShape 6"/>
            <p:cNvSpPr>
              <a:spLocks noChangeAspect="1" noChangeArrowheads="1" noTextEdit="1"/>
            </p:cNvSpPr>
            <p:nvPr/>
          </p:nvSpPr>
          <p:spPr bwMode="auto">
            <a:xfrm>
              <a:off x="249" y="300"/>
              <a:ext cx="3779" cy="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174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300"/>
              <a:ext cx="3785"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正方形/長方形 7"/>
          <p:cNvSpPr/>
          <p:nvPr/>
        </p:nvSpPr>
        <p:spPr>
          <a:xfrm>
            <a:off x="179388" y="5949950"/>
            <a:ext cx="561657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7412" name="テキスト ボックス 5"/>
          <p:cNvSpPr txBox="1">
            <a:spLocks noChangeArrowheads="1"/>
          </p:cNvSpPr>
          <p:nvPr/>
        </p:nvSpPr>
        <p:spPr bwMode="auto">
          <a:xfrm>
            <a:off x="5724525" y="1052513"/>
            <a:ext cx="29638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3600"/>
              <a:t>fcc Cu </a:t>
            </a:r>
          </a:p>
          <a:p>
            <a:pPr eaLnBrk="1" hangingPunct="1"/>
            <a:endParaRPr lang="en-US" altLang="ja-JP" sz="2800"/>
          </a:p>
          <a:p>
            <a:pPr eaLnBrk="1" hangingPunct="1"/>
            <a:r>
              <a:rPr lang="en-US" altLang="ja-JP" sz="2800"/>
              <a:t>plane wave is not</a:t>
            </a:r>
          </a:p>
          <a:p>
            <a:pPr eaLnBrk="1" hangingPunct="1"/>
            <a:r>
              <a:rPr lang="en-US" altLang="ja-JP" sz="2800"/>
              <a:t>so efficient for </a:t>
            </a:r>
            <a:r>
              <a:rPr lang="en-US" altLang="ja-JP" sz="2800" i="1"/>
              <a:t>3d</a:t>
            </a:r>
          </a:p>
        </p:txBody>
      </p:sp>
      <p:sp>
        <p:nvSpPr>
          <p:cNvPr id="17413" name="Text Box 7"/>
          <p:cNvSpPr txBox="1">
            <a:spLocks noChangeArrowheads="1"/>
          </p:cNvSpPr>
          <p:nvPr/>
        </p:nvSpPr>
        <p:spPr bwMode="auto">
          <a:xfrm>
            <a:off x="2771775" y="5734050"/>
            <a:ext cx="4581525"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D.Singh et al PRB49,17424</a:t>
            </a:r>
          </a:p>
        </p:txBody>
      </p:sp>
      <p:cxnSp>
        <p:nvCxnSpPr>
          <p:cNvPr id="10" name="直線矢印コネクタ 9"/>
          <p:cNvCxnSpPr/>
          <p:nvPr/>
        </p:nvCxnSpPr>
        <p:spPr>
          <a:xfrm flipV="1">
            <a:off x="2484438" y="3933825"/>
            <a:ext cx="3382962" cy="3587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15" name="テキスト ボックス 10"/>
          <p:cNvSpPr txBox="1">
            <a:spLocks noChangeArrowheads="1"/>
          </p:cNvSpPr>
          <p:nvPr/>
        </p:nvSpPr>
        <p:spPr bwMode="auto">
          <a:xfrm>
            <a:off x="5867400" y="3500438"/>
            <a:ext cx="31321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15Ry or more for </a:t>
            </a:r>
          </a:p>
          <a:p>
            <a:pPr eaLnBrk="1" hangingPunct="1"/>
            <a:r>
              <a:rPr lang="en-US" altLang="ja-JP" sz="2400">
                <a:solidFill>
                  <a:srgbClr val="FF0000"/>
                </a:solidFill>
              </a:rPr>
              <a:t>~1mRy convergence</a:t>
            </a:r>
          </a:p>
          <a:p>
            <a:pPr eaLnBrk="1" hangingPunct="1"/>
            <a:endParaRPr lang="en-US" altLang="ja-JP" sz="2000">
              <a:solidFill>
                <a:srgbClr val="FF0000"/>
              </a:solidFill>
            </a:endParaRPr>
          </a:p>
        </p:txBody>
      </p:sp>
      <p:sp>
        <p:nvSpPr>
          <p:cNvPr id="17416" name="テキスト ボックス 10"/>
          <p:cNvSpPr txBox="1">
            <a:spLocks noChangeArrowheads="1"/>
          </p:cNvSpPr>
          <p:nvPr/>
        </p:nvSpPr>
        <p:spPr bwMode="auto">
          <a:xfrm>
            <a:off x="468313" y="260350"/>
            <a:ext cx="284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Linearized APW</a:t>
            </a:r>
            <a:endParaRPr lang="ja-JP" altLang="en-US" sz="2800"/>
          </a:p>
        </p:txBody>
      </p:sp>
    </p:spTree>
    <p:extLst>
      <p:ext uri="{BB962C8B-B14F-4D97-AF65-F5344CB8AC3E}">
        <p14:creationId xmlns:p14="http://schemas.microsoft.com/office/powerpoint/2010/main" val="644554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836613"/>
            <a:ext cx="57261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3076" name="Text Box 3"/>
          <p:cNvSpPr txBox="1">
            <a:spLocks noChangeArrowheads="1"/>
          </p:cNvSpPr>
          <p:nvPr/>
        </p:nvSpPr>
        <p:spPr bwMode="auto">
          <a:xfrm>
            <a:off x="684213" y="5473700"/>
            <a:ext cx="81375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localized orbitals such as Cu(3d), O(2p)</a:t>
            </a:r>
          </a:p>
          <a:p>
            <a:pPr eaLnBrk="1" hangingPunct="1">
              <a:buFont typeface="Arial" charset="0"/>
              <a:buChar char="•"/>
            </a:pPr>
            <a:r>
              <a:rPr lang="ja-JP" altLang="en-US" sz="2800"/>
              <a:t>Ｎ</a:t>
            </a:r>
            <a:r>
              <a:rPr lang="en-US" altLang="ja-JP" sz="2800"/>
              <a:t>ot so good for extended states, surface.</a:t>
            </a:r>
          </a:p>
          <a:p>
            <a:pPr eaLnBrk="1" hangingPunct="1">
              <a:buFont typeface="Arial" charset="0"/>
              <a:buChar char="•"/>
            </a:pPr>
            <a:r>
              <a:rPr lang="en-US" altLang="ja-JP" sz="2800"/>
              <a:t>Not systematic</a:t>
            </a:r>
          </a:p>
        </p:txBody>
      </p:sp>
      <p:sp>
        <p:nvSpPr>
          <p:cNvPr id="3077" name="Text Box 11"/>
          <p:cNvSpPr txBox="1">
            <a:spLocks noChangeArrowheads="1"/>
          </p:cNvSpPr>
          <p:nvPr/>
        </p:nvSpPr>
        <p:spPr bwMode="auto">
          <a:xfrm>
            <a:off x="250825" y="188913"/>
            <a:ext cx="1395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4000">
                <a:solidFill>
                  <a:srgbClr val="FF0000"/>
                </a:solidFill>
              </a:rPr>
              <a:t>ＭＴＯ</a:t>
            </a:r>
            <a:endParaRPr lang="en-US" altLang="ja-JP" sz="4000">
              <a:solidFill>
                <a:srgbClr val="FF0000"/>
              </a:solidFill>
            </a:endParaRPr>
          </a:p>
        </p:txBody>
      </p:sp>
      <p:sp>
        <p:nvSpPr>
          <p:cNvPr id="3078" name="テキスト ボックス 6"/>
          <p:cNvSpPr txBox="1">
            <a:spLocks noChangeArrowheads="1"/>
          </p:cNvSpPr>
          <p:nvPr/>
        </p:nvSpPr>
        <p:spPr bwMode="auto">
          <a:xfrm>
            <a:off x="3635375" y="260350"/>
            <a:ext cx="50974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Atom-centered Hankel function, e.g,</a:t>
            </a:r>
          </a:p>
          <a:p>
            <a:pPr eaLnBrk="1" hangingPunct="1"/>
            <a:endParaRPr lang="ja-JP" altLang="en-US" sz="2400"/>
          </a:p>
        </p:txBody>
      </p:sp>
      <p:cxnSp>
        <p:nvCxnSpPr>
          <p:cNvPr id="3079" name="直線矢印コネクタ 8"/>
          <p:cNvCxnSpPr>
            <a:cxnSpLocks noChangeShapeType="1"/>
          </p:cNvCxnSpPr>
          <p:nvPr/>
        </p:nvCxnSpPr>
        <p:spPr bwMode="auto">
          <a:xfrm rot="5400000">
            <a:off x="3672682" y="1377156"/>
            <a:ext cx="863600"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正方形/長方形 8"/>
          <p:cNvSpPr/>
          <p:nvPr/>
        </p:nvSpPr>
        <p:spPr>
          <a:xfrm>
            <a:off x="5292725" y="1268413"/>
            <a:ext cx="1223963"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aphicFrame>
        <p:nvGraphicFramePr>
          <p:cNvPr id="3074" name="Object 2"/>
          <p:cNvGraphicFramePr>
            <a:graphicFrameLocks noChangeAspect="1"/>
          </p:cNvGraphicFramePr>
          <p:nvPr/>
        </p:nvGraphicFramePr>
        <p:xfrm>
          <a:off x="4500563" y="765175"/>
          <a:ext cx="3402012" cy="836613"/>
        </p:xfrm>
        <a:graphic>
          <a:graphicData uri="http://schemas.openxmlformats.org/presentationml/2006/ole">
            <mc:AlternateContent xmlns:mc="http://schemas.openxmlformats.org/markup-compatibility/2006">
              <mc:Choice xmlns:v="urn:schemas-microsoft-com:vml" Requires="v">
                <p:oleObj spid="_x0000_s34056" name="Equation" r:id="rId5" imgW="1600200" imgH="393480" progId="Equation.DSMT4">
                  <p:embed/>
                </p:oleObj>
              </mc:Choice>
              <mc:Fallback>
                <p:oleObj name="Equation" r:id="rId5" imgW="160020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765175"/>
                        <a:ext cx="3402012"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線矢印コネクタ 10"/>
          <p:cNvCxnSpPr/>
          <p:nvPr/>
        </p:nvCxnSpPr>
        <p:spPr>
          <a:xfrm>
            <a:off x="1690688" y="3573463"/>
            <a:ext cx="158591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2" name="テキスト ボックス 10"/>
          <p:cNvSpPr txBox="1">
            <a:spLocks noChangeArrowheads="1"/>
          </p:cNvSpPr>
          <p:nvPr/>
        </p:nvSpPr>
        <p:spPr bwMode="auto">
          <a:xfrm>
            <a:off x="2195513" y="3573463"/>
            <a:ext cx="1335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4" name="直線矢印コネクタ 13"/>
          <p:cNvCxnSpPr/>
          <p:nvPr/>
        </p:nvCxnSpPr>
        <p:spPr>
          <a:xfrm>
            <a:off x="4498975" y="3789363"/>
            <a:ext cx="122555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4" name="テキスト ボックス 10"/>
          <p:cNvSpPr txBox="1">
            <a:spLocks noChangeArrowheads="1"/>
          </p:cNvSpPr>
          <p:nvPr/>
        </p:nvSpPr>
        <p:spPr bwMode="auto">
          <a:xfrm>
            <a:off x="4716463" y="3789363"/>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sp>
        <p:nvSpPr>
          <p:cNvPr id="3085" name="テキスト ボックス 7"/>
          <p:cNvSpPr txBox="1">
            <a:spLocks noChangeArrowheads="1"/>
          </p:cNvSpPr>
          <p:nvPr/>
        </p:nvSpPr>
        <p:spPr bwMode="auto">
          <a:xfrm>
            <a:off x="1116013" y="4076700"/>
            <a:ext cx="7845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u="sng">
                <a:solidFill>
                  <a:srgbClr val="00B050"/>
                </a:solidFill>
              </a:rPr>
              <a:t>3-components</a:t>
            </a:r>
            <a:r>
              <a:rPr lang="ja-JP" altLang="en-US" sz="2400">
                <a:solidFill>
                  <a:srgbClr val="00B050"/>
                </a:solidFill>
              </a:rPr>
              <a:t>　　</a:t>
            </a:r>
            <a:endParaRPr lang="en-US" altLang="ja-JP" sz="2400">
              <a:solidFill>
                <a:srgbClr val="00B050"/>
              </a:solidFill>
            </a:endParaRPr>
          </a:p>
          <a:p>
            <a:pPr eaLnBrk="1" hangingPunct="1"/>
            <a:r>
              <a:rPr lang="en-US" altLang="ja-JP" sz="2400">
                <a:solidFill>
                  <a:srgbClr val="00B050"/>
                </a:solidFill>
              </a:rPr>
              <a:t>  Hankel   </a:t>
            </a:r>
            <a:r>
              <a:rPr lang="ja-JP" altLang="en-US" sz="2400">
                <a:solidFill>
                  <a:srgbClr val="00B050"/>
                </a:solidFill>
              </a:rPr>
              <a:t>＋    </a:t>
            </a:r>
            <a:r>
              <a:rPr lang="en-US" altLang="ja-JP" sz="2400">
                <a:solidFill>
                  <a:srgbClr val="00B050"/>
                </a:solidFill>
              </a:rPr>
              <a:t>Atomic-like part </a:t>
            </a:r>
            <a:r>
              <a:rPr lang="ja-JP" altLang="en-US" sz="2400">
                <a:solidFill>
                  <a:srgbClr val="00B050"/>
                </a:solidFill>
              </a:rPr>
              <a:t>－  </a:t>
            </a:r>
            <a:r>
              <a:rPr lang="en-US" altLang="ja-JP" sz="2400">
                <a:solidFill>
                  <a:srgbClr val="00B050"/>
                </a:solidFill>
              </a:rPr>
              <a:t>counter part of Hankel</a:t>
            </a:r>
          </a:p>
          <a:p>
            <a:pPr eaLnBrk="1" hangingPunct="1"/>
            <a:r>
              <a:rPr lang="en-US" altLang="ja-JP" sz="2400">
                <a:solidFill>
                  <a:srgbClr val="00B050"/>
                </a:solidFill>
              </a:rPr>
              <a:t>     0</a:t>
            </a:r>
            <a:r>
              <a:rPr lang="en-US" altLang="ja-JP" sz="2400" baseline="30000">
                <a:solidFill>
                  <a:srgbClr val="00B050"/>
                </a:solidFill>
              </a:rPr>
              <a:t>th</a:t>
            </a:r>
            <a:r>
              <a:rPr lang="en-US" altLang="ja-JP" sz="2400">
                <a:solidFill>
                  <a:srgbClr val="00B050"/>
                </a:solidFill>
              </a:rPr>
              <a:t>                       1</a:t>
            </a:r>
            <a:r>
              <a:rPr lang="en-US" altLang="ja-JP" sz="2400" baseline="30000">
                <a:solidFill>
                  <a:srgbClr val="00B050"/>
                </a:solidFill>
              </a:rPr>
              <a:t>st</a:t>
            </a:r>
            <a:r>
              <a:rPr lang="en-US" altLang="ja-JP" sz="2400">
                <a:solidFill>
                  <a:srgbClr val="00B050"/>
                </a:solidFill>
              </a:rPr>
              <a:t>                               2</a:t>
            </a:r>
            <a:r>
              <a:rPr lang="en-US" altLang="ja-JP" sz="2400" baseline="30000">
                <a:solidFill>
                  <a:srgbClr val="00B050"/>
                </a:solidFill>
              </a:rPr>
              <a:t>nd</a:t>
            </a:r>
            <a:endParaRPr lang="ja-JP" altLang="en-US" sz="2400">
              <a:solidFill>
                <a:srgbClr val="00B050"/>
              </a:solidFill>
            </a:endParaRPr>
          </a:p>
        </p:txBody>
      </p:sp>
      <p:sp>
        <p:nvSpPr>
          <p:cNvPr id="22" name="フリーフォーム 21"/>
          <p:cNvSpPr/>
          <p:nvPr/>
        </p:nvSpPr>
        <p:spPr>
          <a:xfrm>
            <a:off x="1428750" y="1109663"/>
            <a:ext cx="5586413" cy="1333500"/>
          </a:xfrm>
          <a:custGeom>
            <a:avLst/>
            <a:gdLst>
              <a:gd name="connsiteX0" fmla="*/ 0 w 5586413"/>
              <a:gd name="connsiteY0" fmla="*/ 862012 h 1333500"/>
              <a:gd name="connsiteX1" fmla="*/ 257175 w 5586413"/>
              <a:gd name="connsiteY1" fmla="*/ 704850 h 1333500"/>
              <a:gd name="connsiteX2" fmla="*/ 414338 w 5586413"/>
              <a:gd name="connsiteY2" fmla="*/ 533400 h 1333500"/>
              <a:gd name="connsiteX3" fmla="*/ 628650 w 5586413"/>
              <a:gd name="connsiteY3" fmla="*/ 319087 h 1333500"/>
              <a:gd name="connsiteX4" fmla="*/ 1057275 w 5586413"/>
              <a:gd name="connsiteY4" fmla="*/ 19050 h 1333500"/>
              <a:gd name="connsiteX5" fmla="*/ 1585913 w 5586413"/>
              <a:gd name="connsiteY5" fmla="*/ 433387 h 1333500"/>
              <a:gd name="connsiteX6" fmla="*/ 1714500 w 5586413"/>
              <a:gd name="connsiteY6" fmla="*/ 604837 h 1333500"/>
              <a:gd name="connsiteX7" fmla="*/ 2057400 w 5586413"/>
              <a:gd name="connsiteY7" fmla="*/ 862012 h 1333500"/>
              <a:gd name="connsiteX8" fmla="*/ 2714625 w 5586413"/>
              <a:gd name="connsiteY8" fmla="*/ 1104900 h 1333500"/>
              <a:gd name="connsiteX9" fmla="*/ 3429000 w 5586413"/>
              <a:gd name="connsiteY9" fmla="*/ 1204912 h 1333500"/>
              <a:gd name="connsiteX10" fmla="*/ 4100513 w 5586413"/>
              <a:gd name="connsiteY10" fmla="*/ 1290637 h 1333500"/>
              <a:gd name="connsiteX11" fmla="*/ 4857750 w 5586413"/>
              <a:gd name="connsiteY11" fmla="*/ 1319212 h 1333500"/>
              <a:gd name="connsiteX12" fmla="*/ 5586413 w 5586413"/>
              <a:gd name="connsiteY12"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413" h="1333500">
                <a:moveTo>
                  <a:pt x="0" y="862012"/>
                </a:moveTo>
                <a:cubicBezTo>
                  <a:pt x="94059" y="810815"/>
                  <a:pt x="188119" y="759619"/>
                  <a:pt x="257175" y="704850"/>
                </a:cubicBezTo>
                <a:cubicBezTo>
                  <a:pt x="326231" y="650081"/>
                  <a:pt x="352426" y="597694"/>
                  <a:pt x="414338" y="533400"/>
                </a:cubicBezTo>
                <a:cubicBezTo>
                  <a:pt x="476250" y="469106"/>
                  <a:pt x="521494" y="404812"/>
                  <a:pt x="628650" y="319087"/>
                </a:cubicBezTo>
                <a:cubicBezTo>
                  <a:pt x="735806" y="233362"/>
                  <a:pt x="897731" y="0"/>
                  <a:pt x="1057275" y="19050"/>
                </a:cubicBezTo>
                <a:cubicBezTo>
                  <a:pt x="1216819" y="38100"/>
                  <a:pt x="1476376" y="335756"/>
                  <a:pt x="1585913" y="433387"/>
                </a:cubicBezTo>
                <a:cubicBezTo>
                  <a:pt x="1695450" y="531018"/>
                  <a:pt x="1635919" y="533400"/>
                  <a:pt x="1714500" y="604837"/>
                </a:cubicBezTo>
                <a:cubicBezTo>
                  <a:pt x="1793081" y="676274"/>
                  <a:pt x="1890713" y="778668"/>
                  <a:pt x="2057400" y="862012"/>
                </a:cubicBezTo>
                <a:cubicBezTo>
                  <a:pt x="2224088" y="945356"/>
                  <a:pt x="2486025" y="1047750"/>
                  <a:pt x="2714625" y="1104900"/>
                </a:cubicBezTo>
                <a:cubicBezTo>
                  <a:pt x="2943225" y="1162050"/>
                  <a:pt x="3429000" y="1204912"/>
                  <a:pt x="3429000" y="1204912"/>
                </a:cubicBezTo>
                <a:cubicBezTo>
                  <a:pt x="3659981" y="1235868"/>
                  <a:pt x="3862388" y="1271587"/>
                  <a:pt x="4100513" y="1290637"/>
                </a:cubicBezTo>
                <a:cubicBezTo>
                  <a:pt x="4338638" y="1309687"/>
                  <a:pt x="4857750" y="1319212"/>
                  <a:pt x="4857750" y="1319212"/>
                </a:cubicBezTo>
                <a:cubicBezTo>
                  <a:pt x="5105400" y="1326356"/>
                  <a:pt x="5457826" y="1316831"/>
                  <a:pt x="5586413" y="133350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4" name="直線矢印コネクタ 23"/>
          <p:cNvCxnSpPr/>
          <p:nvPr/>
        </p:nvCxnSpPr>
        <p:spPr>
          <a:xfrm flipH="1" flipV="1">
            <a:off x="6804025" y="2420938"/>
            <a:ext cx="71438" cy="5762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a:spLocks noChangeArrowheads="1"/>
          </p:cNvSpPr>
          <p:nvPr/>
        </p:nvSpPr>
        <p:spPr bwMode="auto">
          <a:xfrm>
            <a:off x="6272213" y="2997200"/>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solidFill>
                  <a:srgbClr val="FF0000"/>
                </a:solidFill>
              </a:rPr>
              <a:t>Smooth Hakel function</a:t>
            </a:r>
          </a:p>
        </p:txBody>
      </p:sp>
    </p:spTree>
    <p:extLst>
      <p:ext uri="{BB962C8B-B14F-4D97-AF65-F5344CB8AC3E}">
        <p14:creationId xmlns:p14="http://schemas.microsoft.com/office/powerpoint/2010/main" val="373373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テキスト ボックス 6"/>
          <p:cNvSpPr txBox="1">
            <a:spLocks noChangeArrowheads="1"/>
          </p:cNvSpPr>
          <p:nvPr/>
        </p:nvSpPr>
        <p:spPr bwMode="auto">
          <a:xfrm>
            <a:off x="539750" y="260350"/>
            <a:ext cx="828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6000"/>
              <a:t>PMT =A</a:t>
            </a:r>
            <a:r>
              <a:rPr lang="en-US" altLang="ja-JP" sz="6000" b="1" u="sng">
                <a:solidFill>
                  <a:srgbClr val="00B050"/>
                </a:solidFill>
              </a:rPr>
              <a:t>P</a:t>
            </a:r>
            <a:r>
              <a:rPr lang="en-US" altLang="ja-JP" sz="6000"/>
              <a:t>W + </a:t>
            </a:r>
            <a:r>
              <a:rPr lang="en-US" altLang="ja-JP" sz="6000" b="1" u="sng">
                <a:solidFill>
                  <a:srgbClr val="00B050"/>
                </a:solidFill>
              </a:rPr>
              <a:t>MT</a:t>
            </a:r>
            <a:r>
              <a:rPr lang="en-US" altLang="ja-JP" sz="6000"/>
              <a:t>O</a:t>
            </a:r>
            <a:endParaRPr lang="ja-JP" altLang="en-US" sz="6000"/>
          </a:p>
        </p:txBody>
      </p:sp>
      <p:sp>
        <p:nvSpPr>
          <p:cNvPr id="18435" name="正方形/長方形 4"/>
          <p:cNvSpPr>
            <a:spLocks noChangeArrowheads="1"/>
          </p:cNvSpPr>
          <p:nvPr/>
        </p:nvSpPr>
        <p:spPr bwMode="auto">
          <a:xfrm>
            <a:off x="539750" y="1830570"/>
            <a:ext cx="8280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2400" b="1" i="1" dirty="0"/>
              <a:t>T.K and  </a:t>
            </a:r>
            <a:r>
              <a:rPr lang="en-US" altLang="ja-JP" sz="2400" b="1" i="1" dirty="0" err="1"/>
              <a:t>M.van</a:t>
            </a:r>
            <a:r>
              <a:rPr lang="en-US" altLang="ja-JP" sz="2400" b="1" i="1" dirty="0"/>
              <a:t> </a:t>
            </a:r>
            <a:r>
              <a:rPr lang="en-US" altLang="ja-JP" sz="2400" b="1" i="1" dirty="0" err="1"/>
              <a:t>Schilfgaarde</a:t>
            </a:r>
            <a:endParaRPr lang="en-US" altLang="ja-JP" sz="2400" b="1" i="1" dirty="0"/>
          </a:p>
          <a:p>
            <a:r>
              <a:rPr lang="en-US" altLang="ja-JP" sz="2400" dirty="0" smtClean="0"/>
              <a:t>Phys</a:t>
            </a:r>
            <a:r>
              <a:rPr lang="en-US" altLang="ja-JP" sz="2400" dirty="0"/>
              <a:t>. Rev. B 81, 125117 (2010</a:t>
            </a:r>
            <a:r>
              <a:rPr lang="en-US" altLang="ja-JP" sz="2400" dirty="0" smtClean="0"/>
              <a:t>)</a:t>
            </a:r>
          </a:p>
          <a:p>
            <a:endParaRPr lang="en-US" altLang="ja-JP" sz="2400" b="1" dirty="0"/>
          </a:p>
          <a:p>
            <a:pPr eaLnBrk="1" hangingPunct="1"/>
            <a:r>
              <a:rPr lang="en-US" altLang="ja-JP" sz="2400" b="1" i="1" dirty="0" smtClean="0"/>
              <a:t>T.K</a:t>
            </a:r>
            <a:r>
              <a:rPr lang="ja-JP" altLang="en-US" sz="2400" b="1" i="1" dirty="0" err="1" smtClean="0"/>
              <a:t>，</a:t>
            </a:r>
            <a:r>
              <a:rPr lang="en-US" altLang="ja-JP" sz="2400" b="1" i="1" dirty="0" smtClean="0"/>
              <a:t> H. Kino, and </a:t>
            </a:r>
            <a:r>
              <a:rPr lang="en-US" altLang="ja-JP" sz="2400" b="1" i="1" dirty="0" err="1" smtClean="0"/>
              <a:t>H.Akai</a:t>
            </a:r>
            <a:endParaRPr lang="en-US" altLang="ja-JP" sz="2400" b="1" dirty="0"/>
          </a:p>
          <a:p>
            <a:pPr eaLnBrk="1" hangingPunct="1"/>
            <a:r>
              <a:rPr lang="en-US" altLang="ja-JP" sz="2400" dirty="0" err="1" smtClean="0">
                <a:sym typeface="Wingdings" pitchFamily="2" charset="2"/>
              </a:rPr>
              <a:t>Supercell</a:t>
            </a:r>
            <a:r>
              <a:rPr lang="en-US" altLang="ja-JP" sz="2400" dirty="0" smtClean="0">
                <a:sym typeface="Wingdings" pitchFamily="2" charset="2"/>
              </a:rPr>
              <a:t> calculations from </a:t>
            </a:r>
            <a:r>
              <a:rPr lang="en-US" altLang="ja-JP" sz="2400" dirty="0" smtClean="0"/>
              <a:t>H</a:t>
            </a:r>
            <a:r>
              <a:rPr lang="en-US" altLang="ja-JP" sz="2000" dirty="0" smtClean="0"/>
              <a:t>2</a:t>
            </a:r>
            <a:r>
              <a:rPr lang="en-US" altLang="ja-JP" sz="2400" dirty="0" smtClean="0"/>
              <a:t> </a:t>
            </a:r>
            <a:r>
              <a:rPr lang="en-US" altLang="ja-JP" sz="2400" dirty="0"/>
              <a:t>through </a:t>
            </a:r>
            <a:r>
              <a:rPr lang="en-US" altLang="ja-JP" sz="2400" dirty="0" smtClean="0"/>
              <a:t>Kr</a:t>
            </a:r>
            <a:r>
              <a:rPr lang="en-US" altLang="ja-JP" sz="2000" dirty="0" smtClean="0"/>
              <a:t>2. </a:t>
            </a:r>
            <a:endParaRPr lang="ja-JP" altLang="en-US" sz="2400" dirty="0"/>
          </a:p>
          <a:p>
            <a:pPr eaLnBrk="1" hangingPunct="1"/>
            <a:r>
              <a:rPr lang="en-US" altLang="ja-JP" sz="2400" u="sng" dirty="0" smtClean="0"/>
              <a:t>   Almost automatic </a:t>
            </a:r>
            <a:r>
              <a:rPr lang="en-US" altLang="ja-JP" sz="2400" u="sng" dirty="0"/>
              <a:t>setting of MTOs with APWs </a:t>
            </a:r>
            <a:endParaRPr lang="en-US" altLang="ja-JP" sz="2400" u="sng" dirty="0" smtClean="0"/>
          </a:p>
          <a:p>
            <a:pPr eaLnBrk="1" hangingPunct="1"/>
            <a:r>
              <a:rPr lang="en-US" altLang="ja-JP" sz="2400" u="sng" dirty="0" smtClean="0"/>
              <a:t>  (</a:t>
            </a:r>
            <a:r>
              <a:rPr lang="en-US" altLang="ja-JP" sz="2400" u="sng" dirty="0"/>
              <a:t>Energy cutoff 3~4Ry)</a:t>
            </a:r>
            <a:r>
              <a:rPr lang="en-US" altLang="ja-JP" sz="2400" dirty="0"/>
              <a:t> .</a:t>
            </a:r>
          </a:p>
          <a:p>
            <a:r>
              <a:rPr lang="fr-FR" altLang="ja-JP" sz="2400" dirty="0" smtClean="0"/>
              <a:t>J</a:t>
            </a:r>
            <a:r>
              <a:rPr lang="fr-FR" altLang="ja-JP" sz="2400" dirty="0"/>
              <a:t>. Phys. Soc. Jpn.</a:t>
            </a:r>
            <a:r>
              <a:rPr lang="en-US" altLang="ja-JP" sz="2400" dirty="0" smtClean="0"/>
              <a:t> 82, 124714, (2013)</a:t>
            </a:r>
          </a:p>
          <a:p>
            <a:r>
              <a:rPr lang="fr-FR" altLang="ja-JP" sz="2400" dirty="0" smtClean="0"/>
              <a:t>J</a:t>
            </a:r>
            <a:r>
              <a:rPr lang="fr-FR" altLang="ja-JP" sz="2400" dirty="0"/>
              <a:t>. Phys. Soc. Jpn. 84, 034702 (2015) </a:t>
            </a:r>
          </a:p>
          <a:p>
            <a:endParaRPr lang="en-US" altLang="ja-JP" sz="2400" b="1" dirty="0"/>
          </a:p>
        </p:txBody>
      </p:sp>
    </p:spTree>
    <p:extLst>
      <p:ext uri="{BB962C8B-B14F-4D97-AF65-F5344CB8AC3E}">
        <p14:creationId xmlns:p14="http://schemas.microsoft.com/office/powerpoint/2010/main" val="3241029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22" name="Object 14"/>
          <p:cNvGraphicFramePr>
            <a:graphicFrameLocks noChangeAspect="1"/>
          </p:cNvGraphicFramePr>
          <p:nvPr/>
        </p:nvGraphicFramePr>
        <p:xfrm>
          <a:off x="3130550" y="1916113"/>
          <a:ext cx="1249363" cy="742950"/>
        </p:xfrm>
        <a:graphic>
          <a:graphicData uri="http://schemas.openxmlformats.org/presentationml/2006/ole">
            <mc:AlternateContent xmlns:mc="http://schemas.openxmlformats.org/markup-compatibility/2006">
              <mc:Choice xmlns:v="urn:schemas-microsoft-com:vml" Requires="v">
                <p:oleObj spid="_x0000_s51512" name="Equation" r:id="rId4" imgW="469800" imgH="279360" progId="Equation.DSMT4">
                  <p:embed/>
                </p:oleObj>
              </mc:Choice>
              <mc:Fallback>
                <p:oleObj name="Equation" r:id="rId4" imgW="46980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0" y="1916113"/>
                        <a:ext cx="12493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8" name="テキスト ボックス 6"/>
          <p:cNvSpPr txBox="1">
            <a:spLocks noChangeArrowheads="1"/>
          </p:cNvSpPr>
          <p:nvPr/>
        </p:nvSpPr>
        <p:spPr bwMode="auto">
          <a:xfrm>
            <a:off x="65088" y="2636838"/>
            <a:ext cx="2635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a:t>Envelope function</a:t>
            </a:r>
          </a:p>
          <a:p>
            <a:pPr eaLnBrk="1" hangingPunct="1"/>
            <a:r>
              <a:rPr lang="en-US" altLang="ja-JP" sz="2400" dirty="0"/>
              <a:t>PW </a:t>
            </a:r>
            <a:r>
              <a:rPr lang="en-US" altLang="ja-JP" sz="2400" dirty="0" smtClean="0"/>
              <a:t>or  </a:t>
            </a:r>
            <a:r>
              <a:rPr lang="en-US" altLang="ja-JP" sz="2400" dirty="0" err="1" smtClean="0"/>
              <a:t>smHankel</a:t>
            </a:r>
            <a:endParaRPr lang="ja-JP" altLang="en-US" sz="2400" dirty="0"/>
          </a:p>
        </p:txBody>
      </p:sp>
      <p:sp>
        <p:nvSpPr>
          <p:cNvPr id="4109" name="テキスト ボックス 9"/>
          <p:cNvSpPr txBox="1">
            <a:spLocks noChangeArrowheads="1"/>
          </p:cNvSpPr>
          <p:nvPr/>
        </p:nvSpPr>
        <p:spPr bwMode="auto">
          <a:xfrm>
            <a:off x="3059113" y="2636838"/>
            <a:ext cx="2462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Atomic-like parts</a:t>
            </a:r>
          </a:p>
          <a:p>
            <a:pPr eaLnBrk="1" hangingPunct="1"/>
            <a:r>
              <a:rPr lang="en-US" altLang="ja-JP" sz="2400"/>
              <a:t>for </a:t>
            </a:r>
            <a:endParaRPr lang="ja-JP" altLang="en-US" sz="2400"/>
          </a:p>
        </p:txBody>
      </p:sp>
      <p:sp>
        <p:nvSpPr>
          <p:cNvPr id="4110" name="テキスト ボックス 12"/>
          <p:cNvSpPr txBox="1">
            <a:spLocks noChangeArrowheads="1"/>
          </p:cNvSpPr>
          <p:nvPr/>
        </p:nvSpPr>
        <p:spPr bwMode="auto">
          <a:xfrm>
            <a:off x="5867400" y="2565400"/>
            <a:ext cx="1897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Counter part</a:t>
            </a:r>
          </a:p>
          <a:p>
            <a:pPr eaLnBrk="1" hangingPunct="1"/>
            <a:r>
              <a:rPr lang="en-US" altLang="ja-JP" sz="2400"/>
              <a:t>for</a:t>
            </a:r>
            <a:endParaRPr lang="ja-JP" altLang="en-US" sz="2400"/>
          </a:p>
        </p:txBody>
      </p:sp>
      <p:graphicFrame>
        <p:nvGraphicFramePr>
          <p:cNvPr id="3074" name="Object 2"/>
          <p:cNvGraphicFramePr>
            <a:graphicFrameLocks noChangeAspect="1"/>
          </p:cNvGraphicFramePr>
          <p:nvPr/>
        </p:nvGraphicFramePr>
        <p:xfrm>
          <a:off x="3708400" y="3068638"/>
          <a:ext cx="922338" cy="558800"/>
        </p:xfrm>
        <a:graphic>
          <a:graphicData uri="http://schemas.openxmlformats.org/presentationml/2006/ole">
            <mc:AlternateContent xmlns:mc="http://schemas.openxmlformats.org/markup-compatibility/2006">
              <mc:Choice xmlns:v="urn:schemas-microsoft-com:vml" Requires="v">
                <p:oleObj spid="_x0000_s51513" name="Equation" r:id="rId6" imgW="419040" imgH="253800" progId="Equation.DSMT4">
                  <p:embed/>
                </p:oleObj>
              </mc:Choice>
              <mc:Fallback>
                <p:oleObj name="Equation" r:id="rId6"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068638"/>
                        <a:ext cx="922338"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1" name="テキスト ボックス 31"/>
          <p:cNvSpPr txBox="1">
            <a:spLocks noChangeArrowheads="1"/>
          </p:cNvSpPr>
          <p:nvPr/>
        </p:nvSpPr>
        <p:spPr bwMode="auto">
          <a:xfrm>
            <a:off x="3209794" y="3860800"/>
            <a:ext cx="3090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a:solidFill>
                  <a:srgbClr val="FF0000"/>
                </a:solidFill>
              </a:rPr>
              <a:t>Augmentation </a:t>
            </a:r>
            <a:r>
              <a:rPr lang="en-US" altLang="ja-JP" sz="2400" b="1" dirty="0" smtClean="0">
                <a:solidFill>
                  <a:srgbClr val="FF0000"/>
                </a:solidFill>
              </a:rPr>
              <a:t>parts</a:t>
            </a:r>
            <a:endParaRPr lang="ja-JP" altLang="en-US" sz="2400" b="1" dirty="0">
              <a:solidFill>
                <a:srgbClr val="FF0000"/>
              </a:solidFill>
            </a:endParaRPr>
          </a:p>
        </p:txBody>
      </p:sp>
      <p:cxnSp>
        <p:nvCxnSpPr>
          <p:cNvPr id="4112" name="直線矢印コネクタ 33"/>
          <p:cNvCxnSpPr>
            <a:cxnSpLocks noChangeShapeType="1"/>
          </p:cNvCxnSpPr>
          <p:nvPr/>
        </p:nvCxnSpPr>
        <p:spPr bwMode="auto">
          <a:xfrm flipV="1">
            <a:off x="5148263" y="2636838"/>
            <a:ext cx="719137" cy="1152525"/>
          </a:xfrm>
          <a:prstGeom prst="straightConnector1">
            <a:avLst/>
          </a:prstGeom>
          <a:noFill/>
          <a:ln w="9525" algn="ctr">
            <a:solidFill>
              <a:srgbClr val="FF0000"/>
            </a:solidFill>
            <a:round/>
            <a:headEnd/>
            <a:tailEnd type="arrow" w="lg" len="lg"/>
          </a:ln>
          <a:extLst>
            <a:ext uri="{909E8E84-426E-40DD-AFC4-6F175D3DCCD1}">
              <a14:hiddenFill xmlns:a14="http://schemas.microsoft.com/office/drawing/2010/main">
                <a:noFill/>
              </a14:hiddenFill>
            </a:ext>
          </a:extLst>
        </p:spPr>
      </p:cxnSp>
      <p:graphicFrame>
        <p:nvGraphicFramePr>
          <p:cNvPr id="3076" name="Object 17"/>
          <p:cNvGraphicFramePr>
            <a:graphicFrameLocks noChangeAspect="1"/>
          </p:cNvGraphicFramePr>
          <p:nvPr/>
        </p:nvGraphicFramePr>
        <p:xfrm>
          <a:off x="4027488" y="4221163"/>
          <a:ext cx="1670050" cy="484187"/>
        </p:xfrm>
        <a:graphic>
          <a:graphicData uri="http://schemas.openxmlformats.org/presentationml/2006/ole">
            <mc:AlternateContent xmlns:mc="http://schemas.openxmlformats.org/markup-compatibility/2006">
              <mc:Choice xmlns:v="urn:schemas-microsoft-com:vml" Requires="v">
                <p:oleObj spid="_x0000_s51514" name="Equation" r:id="rId8" imgW="787320" imgH="228600" progId="Equation.DSMT4">
                  <p:embed/>
                </p:oleObj>
              </mc:Choice>
              <mc:Fallback>
                <p:oleObj name="Equation" r:id="rId8" imgW="7873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488" y="4221163"/>
                        <a:ext cx="16700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113" name="直線矢印コネクタ 37"/>
          <p:cNvCxnSpPr>
            <a:cxnSpLocks noChangeShapeType="1"/>
          </p:cNvCxnSpPr>
          <p:nvPr/>
        </p:nvCxnSpPr>
        <p:spPr bwMode="auto">
          <a:xfrm flipH="1" flipV="1">
            <a:off x="4211638" y="2492375"/>
            <a:ext cx="792162" cy="136842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17415" name="Object 7"/>
          <p:cNvGraphicFramePr>
            <a:graphicFrameLocks noChangeAspect="1"/>
          </p:cNvGraphicFramePr>
          <p:nvPr>
            <p:extLst>
              <p:ext uri="{D42A27DB-BD31-4B8C-83A1-F6EECF244321}">
                <p14:modId xmlns:p14="http://schemas.microsoft.com/office/powerpoint/2010/main" val="2828196522"/>
              </p:ext>
            </p:extLst>
          </p:nvPr>
        </p:nvGraphicFramePr>
        <p:xfrm>
          <a:off x="1475656" y="4941168"/>
          <a:ext cx="5802312" cy="646112"/>
        </p:xfrm>
        <a:graphic>
          <a:graphicData uri="http://schemas.openxmlformats.org/presentationml/2006/ole">
            <mc:AlternateContent xmlns:mc="http://schemas.openxmlformats.org/markup-compatibility/2006">
              <mc:Choice xmlns:v="urn:schemas-microsoft-com:vml" Requires="v">
                <p:oleObj spid="_x0000_s51515" name="Equation" r:id="rId10" imgW="2514600" imgH="279360" progId="Equation.DSMT4">
                  <p:embed/>
                </p:oleObj>
              </mc:Choice>
              <mc:Fallback>
                <p:oleObj name="Equation" r:id="rId10" imgW="2514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656" y="4941168"/>
                        <a:ext cx="58023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8"/>
          <p:cNvGraphicFramePr>
            <a:graphicFrameLocks noChangeAspect="1"/>
          </p:cNvGraphicFramePr>
          <p:nvPr/>
        </p:nvGraphicFramePr>
        <p:xfrm>
          <a:off x="760413" y="1916113"/>
          <a:ext cx="1484312" cy="742950"/>
        </p:xfrm>
        <a:graphic>
          <a:graphicData uri="http://schemas.openxmlformats.org/presentationml/2006/ole">
            <mc:AlternateContent xmlns:mc="http://schemas.openxmlformats.org/markup-compatibility/2006">
              <mc:Choice xmlns:v="urn:schemas-microsoft-com:vml" Requires="v">
                <p:oleObj spid="_x0000_s51516" name="Equation" r:id="rId12" imgW="558720" imgH="279360" progId="Equation.DSMT4">
                  <p:embed/>
                </p:oleObj>
              </mc:Choice>
              <mc:Fallback>
                <p:oleObj name="Equation" r:id="rId12" imgW="55872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413" y="1916113"/>
                        <a:ext cx="14843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2"/>
          <p:cNvGraphicFramePr>
            <a:graphicFrameLocks noChangeAspect="1"/>
          </p:cNvGraphicFramePr>
          <p:nvPr/>
        </p:nvGraphicFramePr>
        <p:xfrm>
          <a:off x="6516688" y="2997200"/>
          <a:ext cx="1008062" cy="682625"/>
        </p:xfrm>
        <a:graphic>
          <a:graphicData uri="http://schemas.openxmlformats.org/presentationml/2006/ole">
            <mc:AlternateContent xmlns:mc="http://schemas.openxmlformats.org/markup-compatibility/2006">
              <mc:Choice xmlns:v="urn:schemas-microsoft-com:vml" Requires="v">
                <p:oleObj spid="_x0000_s51517" name="Equation" r:id="rId14" imgW="419040" imgH="253800" progId="Equation.DSMT4">
                  <p:embed/>
                </p:oleObj>
              </mc:Choice>
              <mc:Fallback>
                <p:oleObj name="Equation" r:id="rId14"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2997200"/>
                        <a:ext cx="1008062"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2771775" y="692150"/>
          <a:ext cx="3757613" cy="427038"/>
        </p:xfrm>
        <a:graphic>
          <a:graphicData uri="http://schemas.openxmlformats.org/presentationml/2006/ole">
            <mc:AlternateContent xmlns:mc="http://schemas.openxmlformats.org/markup-compatibility/2006">
              <mc:Choice xmlns:v="urn:schemas-microsoft-com:vml" Requires="v">
                <p:oleObj spid="_x0000_s51518" name="Equation" r:id="rId15" imgW="1562040" imgH="177480" progId="Equation.DSMT4">
                  <p:embed/>
                </p:oleObj>
              </mc:Choice>
              <mc:Fallback>
                <p:oleObj name="Equation" r:id="rId15" imgW="156204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775" y="692150"/>
                        <a:ext cx="375761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4"/>
          <p:cNvGraphicFramePr>
            <a:graphicFrameLocks noChangeAspect="1"/>
          </p:cNvGraphicFramePr>
          <p:nvPr/>
        </p:nvGraphicFramePr>
        <p:xfrm>
          <a:off x="5867400" y="1989138"/>
          <a:ext cx="1216025" cy="742950"/>
        </p:xfrm>
        <a:graphic>
          <a:graphicData uri="http://schemas.openxmlformats.org/presentationml/2006/ole">
            <mc:AlternateContent xmlns:mc="http://schemas.openxmlformats.org/markup-compatibility/2006">
              <mc:Choice xmlns:v="urn:schemas-microsoft-com:vml" Requires="v">
                <p:oleObj spid="_x0000_s51519" name="Equation" r:id="rId17" imgW="457200" imgH="279360" progId="Equation.DSMT4">
                  <p:embed/>
                </p:oleObj>
              </mc:Choice>
              <mc:Fallback>
                <p:oleObj name="Equation" r:id="rId17" imgW="457200" imgH="2793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989138"/>
                        <a:ext cx="12160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 name="テキスト ボックス 46"/>
          <p:cNvSpPr txBox="1">
            <a:spLocks noChangeArrowheads="1"/>
          </p:cNvSpPr>
          <p:nvPr/>
        </p:nvSpPr>
        <p:spPr bwMode="auto">
          <a:xfrm>
            <a:off x="5795963" y="4292600"/>
            <a:ext cx="266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b="1">
                <a:solidFill>
                  <a:srgbClr val="FF0000"/>
                </a:solidFill>
              </a:rPr>
              <a:t>Radial-part expansion</a:t>
            </a:r>
            <a:endParaRPr lang="ja-JP" altLang="en-US" b="1">
              <a:solidFill>
                <a:srgbClr val="FF0000"/>
              </a:solidFill>
            </a:endParaRPr>
          </a:p>
        </p:txBody>
      </p:sp>
      <p:sp>
        <p:nvSpPr>
          <p:cNvPr id="50" name="正方形/長方形 49"/>
          <p:cNvSpPr/>
          <p:nvPr/>
        </p:nvSpPr>
        <p:spPr>
          <a:xfrm>
            <a:off x="71438" y="1700213"/>
            <a:ext cx="8964612" cy="3024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5" name="Object 7"/>
          <p:cNvGraphicFramePr>
            <a:graphicFrameLocks noChangeAspect="1"/>
          </p:cNvGraphicFramePr>
          <p:nvPr/>
        </p:nvGraphicFramePr>
        <p:xfrm>
          <a:off x="323850" y="1412875"/>
          <a:ext cx="3575050" cy="646113"/>
        </p:xfrm>
        <a:graphic>
          <a:graphicData uri="http://schemas.openxmlformats.org/presentationml/2006/ole">
            <mc:AlternateContent xmlns:mc="http://schemas.openxmlformats.org/markup-compatibility/2006">
              <mc:Choice xmlns:v="urn:schemas-microsoft-com:vml" Requires="v">
                <p:oleObj spid="_x0000_s51520" name="Equation" r:id="rId19" imgW="1549080" imgH="279360" progId="Equation.DSMT4">
                  <p:embed/>
                </p:oleObj>
              </mc:Choice>
              <mc:Fallback>
                <p:oleObj name="Equation" r:id="rId19" imgW="154908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850" y="1412875"/>
                        <a:ext cx="3575050" cy="6461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8" name="テキスト ボックス 57"/>
          <p:cNvSpPr txBox="1">
            <a:spLocks noChangeArrowheads="1"/>
          </p:cNvSpPr>
          <p:nvPr/>
        </p:nvSpPr>
        <p:spPr bwMode="auto">
          <a:xfrm>
            <a:off x="2916238" y="4221163"/>
            <a:ext cx="1084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Cutoff:</a:t>
            </a:r>
            <a:endParaRPr lang="ja-JP" altLang="en-US">
              <a:solidFill>
                <a:srgbClr val="FF0000"/>
              </a:solidFill>
            </a:endParaRPr>
          </a:p>
        </p:txBody>
      </p:sp>
      <p:sp>
        <p:nvSpPr>
          <p:cNvPr id="59" name="テキスト ボックス 58"/>
          <p:cNvSpPr txBox="1"/>
          <p:nvPr/>
        </p:nvSpPr>
        <p:spPr>
          <a:xfrm>
            <a:off x="539750" y="0"/>
            <a:ext cx="3057525" cy="646113"/>
          </a:xfrm>
          <a:prstGeom prst="rect">
            <a:avLst/>
          </a:prstGeom>
          <a:noFill/>
          <a:ln>
            <a:solidFill>
              <a:schemeClr val="accent1">
                <a:shade val="50000"/>
              </a:schemeClr>
            </a:solidFill>
          </a:ln>
        </p:spPr>
        <p:txBody>
          <a:bodyPr wrap="none">
            <a:spAutoFit/>
          </a:bodyPr>
          <a:lstStyle/>
          <a:p>
            <a:pPr>
              <a:defRPr/>
            </a:pPr>
            <a:r>
              <a:rPr lang="en-US" altLang="ja-JP" sz="3600" dirty="0"/>
              <a:t>Basis function</a:t>
            </a:r>
            <a:endParaRPr lang="ja-JP" altLang="en-US" sz="24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323529" y="5805264"/>
                <a:ext cx="8133084" cy="369332"/>
              </a:xfrm>
              <a:prstGeom prst="rect">
                <a:avLst/>
              </a:prstGeom>
              <a:noFill/>
            </p:spPr>
            <p:txBody>
              <a:bodyPr wrap="square" rtlCol="0">
                <a:spAutoFit/>
              </a:bodyPr>
              <a:lstStyle/>
              <a:p>
                <a:r>
                  <a:rPr kumimoji="1" lang="en-US" altLang="ja-JP" dirty="0" smtClean="0"/>
                  <a:t>Electron density</a:t>
                </a:r>
                <a:r>
                  <a:rPr lang="en-US" altLang="ja-JP" dirty="0" smtClean="0"/>
                  <a:t> </a:t>
                </a:r>
                <a14:m>
                  <m:oMath xmlns:m="http://schemas.openxmlformats.org/officeDocument/2006/math">
                    <m:r>
                      <m:rPr>
                        <m:sty m:val="p"/>
                      </m:rPr>
                      <a:rPr lang="en-US" altLang="ja-JP" dirty="0" smtClean="0">
                        <a:solidFill>
                          <a:prstClr val="black"/>
                        </a:solidFill>
                        <a:latin typeface="Cambria Math"/>
                      </a:rPr>
                      <m:t>n</m:t>
                    </m:r>
                    <m:d>
                      <m:dPr>
                        <m:ctrlPr>
                          <a:rPr lang="en-US" altLang="ja-JP" i="1" dirty="0" smtClean="0">
                            <a:solidFill>
                              <a:prstClr val="black"/>
                            </a:solidFill>
                            <a:latin typeface="Cambria Math" panose="02040503050406030204" pitchFamily="18" charset="0"/>
                          </a:rPr>
                        </m:ctrlPr>
                      </m:dPr>
                      <m:e>
                        <m:r>
                          <a:rPr lang="en-US" altLang="ja-JP" b="1" i="1">
                            <a:solidFill>
                              <a:prstClr val="black"/>
                            </a:solidFill>
                            <a:latin typeface="Cambria Math"/>
                          </a:rPr>
                          <m:t>𝒓</m:t>
                        </m:r>
                      </m:e>
                    </m:d>
                  </m:oMath>
                </a14:m>
                <a:r>
                  <a:rPr lang="en-US" altLang="ja-JP" dirty="0" smtClean="0"/>
                  <a:t> and potential </a:t>
                </a:r>
                <a14:m>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r>
                  <a:rPr lang="en-US" altLang="ja-JP" dirty="0" smtClean="0"/>
                  <a:t> are expanded in a similar manner.</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23529" y="5805264"/>
                <a:ext cx="8133084" cy="369332"/>
              </a:xfrm>
              <a:prstGeom prst="rect">
                <a:avLst/>
              </a:prstGeom>
              <a:blipFill rotWithShape="1">
                <a:blip r:embed="rId21"/>
                <a:stretch>
                  <a:fillRect l="-600" t="-819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3114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858090"/>
            <a:ext cx="7532896" cy="1477328"/>
          </a:xfrm>
          <a:prstGeom prst="rect">
            <a:avLst/>
          </a:prstGeom>
          <a:noFill/>
        </p:spPr>
        <p:txBody>
          <a:bodyPr wrap="none" rtlCol="0">
            <a:spAutoFit/>
          </a:bodyPr>
          <a:lstStyle/>
          <a:p>
            <a:r>
              <a:rPr kumimoji="1" lang="en-US" altLang="ja-JP" b="1" dirty="0" smtClean="0"/>
              <a:t>Local orbitals(lo):  </a:t>
            </a:r>
            <a:r>
              <a:rPr kumimoji="1" lang="en-US" altLang="ja-JP" dirty="0" smtClean="0"/>
              <a:t>basis functions which are Non-zero only </a:t>
            </a:r>
            <a:r>
              <a:rPr kumimoji="1" lang="en-US" altLang="ja-JP" dirty="0" err="1" smtClean="0"/>
              <a:t>wihtin</a:t>
            </a:r>
            <a:r>
              <a:rPr kumimoji="1" lang="en-US" altLang="ja-JP" dirty="0" smtClean="0"/>
              <a:t> </a:t>
            </a:r>
            <a:r>
              <a:rPr kumimoji="1" lang="en-US" altLang="ja-JP" dirty="0" err="1" smtClean="0"/>
              <a:t>MTs.</a:t>
            </a:r>
            <a:endParaRPr kumimoji="1" lang="en-US" altLang="ja-JP" dirty="0" smtClean="0"/>
          </a:p>
          <a:p>
            <a:endParaRPr lang="en-US" altLang="ja-JP" dirty="0"/>
          </a:p>
          <a:p>
            <a:r>
              <a:rPr lang="en-US" altLang="ja-JP" dirty="0" err="1" smtClean="0"/>
              <a:t>e.g</a:t>
            </a:r>
            <a:r>
              <a:rPr lang="en-US" altLang="ja-JP" dirty="0" smtClean="0"/>
              <a:t>, see </a:t>
            </a:r>
            <a:r>
              <a:rPr lang="en-US" altLang="ja-JP" dirty="0" smtClean="0">
                <a:hlinkClick r:id="rId2"/>
              </a:rPr>
              <a:t>http</a:t>
            </a:r>
            <a:r>
              <a:rPr lang="en-US" altLang="ja-JP" dirty="0">
                <a:hlinkClick r:id="rId2"/>
              </a:rPr>
              <a:t>://</a:t>
            </a:r>
            <a:r>
              <a:rPr lang="en-US" altLang="ja-JP" dirty="0" smtClean="0">
                <a:hlinkClick r:id="rId2"/>
              </a:rPr>
              <a:t>www.wien2k.at/lapw/index.html</a:t>
            </a:r>
            <a:endParaRPr lang="en-US" altLang="ja-JP" dirty="0" smtClean="0"/>
          </a:p>
          <a:p>
            <a:endParaRPr kumimoji="1" lang="en-US" altLang="ja-JP" dirty="0"/>
          </a:p>
          <a:p>
            <a:r>
              <a:rPr lang="en-US" altLang="ja-JP" dirty="0" smtClean="0"/>
              <a:t>This is also used together.</a:t>
            </a:r>
            <a:endParaRPr kumimoji="1" lang="ja-JP" altLang="en-US" dirty="0"/>
          </a:p>
        </p:txBody>
      </p:sp>
    </p:spTree>
    <p:extLst>
      <p:ext uri="{BB962C8B-B14F-4D97-AF65-F5344CB8AC3E}">
        <p14:creationId xmlns:p14="http://schemas.microsoft.com/office/powerpoint/2010/main" val="32568486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04813"/>
            <a:ext cx="8993188"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テキスト ボックス 4"/>
          <p:cNvSpPr txBox="1">
            <a:spLocks noChangeArrowheads="1"/>
          </p:cNvSpPr>
          <p:nvPr/>
        </p:nvSpPr>
        <p:spPr bwMode="auto">
          <a:xfrm>
            <a:off x="611188" y="6146800"/>
            <a:ext cx="85328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N</a:t>
            </a:r>
            <a:r>
              <a:rPr lang="en-US" altLang="ja-JP" sz="2800" baseline="-25000"/>
              <a:t>basis</a:t>
            </a:r>
            <a:r>
              <a:rPr lang="en-US" altLang="ja-JP" sz="2800"/>
              <a:t>=1081+36×2, </a:t>
            </a:r>
            <a:r>
              <a:rPr lang="ja-JP" altLang="en-US" sz="2800"/>
              <a:t>　</a:t>
            </a:r>
            <a:r>
              <a:rPr lang="en-US" altLang="ja-JP" sz="2800"/>
              <a:t>1973+36×</a:t>
            </a:r>
            <a:r>
              <a:rPr lang="ja-JP" altLang="en-US" sz="2800"/>
              <a:t>２</a:t>
            </a:r>
            <a:r>
              <a:rPr lang="en-US" altLang="ja-JP" sz="2800"/>
              <a:t>, </a:t>
            </a:r>
            <a:r>
              <a:rPr lang="ja-JP" altLang="en-US" sz="2800"/>
              <a:t>　</a:t>
            </a:r>
            <a:r>
              <a:rPr lang="en-US" altLang="ja-JP" sz="2800"/>
              <a:t>3025+36×</a:t>
            </a:r>
            <a:r>
              <a:rPr lang="ja-JP" altLang="en-US" sz="2800"/>
              <a:t>２</a:t>
            </a:r>
          </a:p>
        </p:txBody>
      </p:sp>
    </p:spTree>
    <p:extLst>
      <p:ext uri="{BB962C8B-B14F-4D97-AF65-F5344CB8AC3E}">
        <p14:creationId xmlns:p14="http://schemas.microsoft.com/office/powerpoint/2010/main" val="1272716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テキスト ボックス 1"/>
          <p:cNvSpPr txBox="1">
            <a:spLocks noChangeArrowheads="1"/>
          </p:cNvSpPr>
          <p:nvPr/>
        </p:nvSpPr>
        <p:spPr bwMode="auto">
          <a:xfrm>
            <a:off x="684213" y="404813"/>
            <a:ext cx="4159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solidFill>
                  <a:srgbClr val="009973"/>
                </a:solidFill>
              </a:rPr>
              <a:t>Comparison with Gaussian</a:t>
            </a:r>
            <a:endParaRPr lang="ja-JP" altLang="en-US" sz="2800">
              <a:solidFill>
                <a:srgbClr val="009973"/>
              </a:solidFill>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25538"/>
            <a:ext cx="66960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20938"/>
            <a:ext cx="6677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4400550"/>
            <a:ext cx="6477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5318125"/>
            <a:ext cx="65246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3" name="直線コネクタ 10"/>
          <p:cNvCxnSpPr>
            <a:cxnSpLocks noChangeShapeType="1"/>
          </p:cNvCxnSpPr>
          <p:nvPr/>
        </p:nvCxnSpPr>
        <p:spPr bwMode="auto">
          <a:xfrm>
            <a:off x="5580063" y="3068638"/>
            <a:ext cx="1079500" cy="730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9704" name="テキスト ボックス 8"/>
          <p:cNvSpPr txBox="1">
            <a:spLocks noChangeArrowheads="1"/>
          </p:cNvSpPr>
          <p:nvPr/>
        </p:nvSpPr>
        <p:spPr bwMode="auto">
          <a:xfrm>
            <a:off x="2555875" y="6237288"/>
            <a:ext cx="455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a:t>ＮＲ：</a:t>
            </a:r>
            <a:r>
              <a:rPr lang="en-US" altLang="ja-JP"/>
              <a:t>non relativistic</a:t>
            </a:r>
            <a:r>
              <a:rPr lang="ja-JP" altLang="en-US"/>
              <a:t>　　　ＧＴＯ：</a:t>
            </a:r>
            <a:r>
              <a:rPr lang="en-US" altLang="ja-JP"/>
              <a:t>6-311+G(d,p)</a:t>
            </a:r>
            <a:endParaRPr lang="ja-JP" altLang="en-US"/>
          </a:p>
        </p:txBody>
      </p:sp>
      <p:pic>
        <p:nvPicPr>
          <p:cNvPr id="2970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00438"/>
            <a:ext cx="65516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923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4"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5366" name="AutoShape 6"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2" name="タイトル 2"/>
          <p:cNvSpPr txBox="1">
            <a:spLocks/>
          </p:cNvSpPr>
          <p:nvPr/>
        </p:nvSpPr>
        <p:spPr bwMode="auto">
          <a:xfrm>
            <a:off x="385763" y="476672"/>
            <a:ext cx="82296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pPr eaLnBrk="1" hangingPunct="1">
              <a:defRPr/>
            </a:pPr>
            <a:r>
              <a:rPr lang="en-US" altLang="ja-JP" sz="4000" dirty="0" err="1" smtClean="0">
                <a:solidFill>
                  <a:srgbClr val="000000"/>
                </a:solidFill>
                <a:latin typeface="Arial"/>
                <a:cs typeface="+mn-cs"/>
              </a:rPr>
              <a:t>Quasiparticle</a:t>
            </a:r>
            <a:r>
              <a:rPr lang="en-US" altLang="ja-JP" sz="4000" dirty="0" smtClean="0">
                <a:solidFill>
                  <a:srgbClr val="000000"/>
                </a:solidFill>
                <a:latin typeface="Arial"/>
                <a:cs typeface="+mn-cs"/>
              </a:rPr>
              <a:t> self-consistent GW </a:t>
            </a:r>
          </a:p>
          <a:p>
            <a:pPr eaLnBrk="1" hangingPunct="1">
              <a:defRPr/>
            </a:pPr>
            <a:r>
              <a:rPr lang="en-US" altLang="ja-JP" sz="3200" dirty="0" smtClean="0">
                <a:solidFill>
                  <a:srgbClr val="000000"/>
                </a:solidFill>
                <a:latin typeface="Arial"/>
                <a:cs typeface="+mn-cs"/>
              </a:rPr>
              <a:t>Takao </a:t>
            </a:r>
            <a:r>
              <a:rPr lang="en-US" altLang="ja-JP" sz="3200" dirty="0" err="1" smtClean="0">
                <a:solidFill>
                  <a:srgbClr val="000000"/>
                </a:solidFill>
                <a:latin typeface="Arial"/>
                <a:cs typeface="+mn-cs"/>
              </a:rPr>
              <a:t>kotani</a:t>
            </a:r>
            <a:r>
              <a:rPr lang="en-US" altLang="ja-JP" sz="3200" i="1" dirty="0" smtClean="0">
                <a:solidFill>
                  <a:srgbClr val="000000"/>
                </a:solidFill>
                <a:latin typeface="Arial"/>
                <a:cs typeface="+mn-cs"/>
              </a:rPr>
              <a:t>(</a:t>
            </a:r>
            <a:r>
              <a:rPr lang="en-US" altLang="ja-JP" sz="3200" i="1" dirty="0" err="1" smtClean="0">
                <a:solidFill>
                  <a:srgbClr val="000000"/>
                </a:solidFill>
                <a:latin typeface="Arial"/>
                <a:cs typeface="+mn-cs"/>
              </a:rPr>
              <a:t>tottori</a:t>
            </a:r>
            <a:r>
              <a:rPr lang="en-US" altLang="ja-JP" sz="3200" i="1" dirty="0" smtClean="0">
                <a:solidFill>
                  <a:srgbClr val="000000"/>
                </a:solidFill>
                <a:latin typeface="Arial"/>
                <a:cs typeface="+mn-cs"/>
              </a:rPr>
              <a:t> university)</a:t>
            </a:r>
            <a:r>
              <a:rPr lang="ja-JP" altLang="ja-JP" sz="3200" dirty="0" smtClean="0"/>
              <a:t/>
            </a:r>
            <a:br>
              <a:rPr lang="ja-JP" altLang="ja-JP" sz="3200" dirty="0" smtClean="0"/>
            </a:br>
            <a:endParaRPr lang="ja-JP" altLang="en-US" sz="3200" dirty="0"/>
          </a:p>
        </p:txBody>
      </p:sp>
      <p:sp>
        <p:nvSpPr>
          <p:cNvPr id="2" name="テキスト ボックス 1"/>
          <p:cNvSpPr txBox="1"/>
          <p:nvPr/>
        </p:nvSpPr>
        <p:spPr>
          <a:xfrm>
            <a:off x="1071610" y="2564904"/>
            <a:ext cx="7715226" cy="2062103"/>
          </a:xfrm>
          <a:prstGeom prst="rect">
            <a:avLst/>
          </a:prstGeom>
          <a:noFill/>
        </p:spPr>
        <p:txBody>
          <a:bodyPr wrap="square" rtlCol="0">
            <a:spAutoFit/>
          </a:bodyPr>
          <a:lstStyle/>
          <a:p>
            <a:pPr marL="457200" indent="-457200">
              <a:buFont typeface="Arial" pitchFamily="34" charset="0"/>
              <a:buChar char="•"/>
            </a:pPr>
            <a:r>
              <a:rPr kumimoji="1" lang="en-US" altLang="ja-JP" sz="3200" dirty="0" smtClean="0">
                <a:solidFill>
                  <a:srgbClr val="FF0000"/>
                </a:solidFill>
                <a:latin typeface="+mj-ea"/>
                <a:ea typeface="+mj-ea"/>
              </a:rPr>
              <a:t>Mean field theory. </a:t>
            </a:r>
          </a:p>
          <a:p>
            <a:pPr lvl="1"/>
            <a:r>
              <a:rPr lang="en-US" altLang="ja-JP" sz="3200" dirty="0" smtClean="0">
                <a:latin typeface="+mj-ea"/>
                <a:ea typeface="+mj-ea"/>
              </a:rPr>
              <a:t>What the eigenvalue means?</a:t>
            </a:r>
          </a:p>
          <a:p>
            <a:pPr marL="457200" indent="-457200">
              <a:buFont typeface="Arial" pitchFamily="34" charset="0"/>
              <a:buChar char="•"/>
            </a:pPr>
            <a:r>
              <a:rPr lang="en-US" altLang="ja-JP" sz="3200" dirty="0" smtClean="0">
                <a:solidFill>
                  <a:srgbClr val="FF0000"/>
                </a:solidFill>
                <a:latin typeface="+mj-ea"/>
                <a:ea typeface="+mj-ea"/>
              </a:rPr>
              <a:t>G</a:t>
            </a:r>
            <a:r>
              <a:rPr lang="en-US" altLang="ja-JP" sz="3200" dirty="0" smtClean="0">
                <a:solidFill>
                  <a:srgbClr val="FF0000"/>
                </a:solidFill>
                <a:latin typeface="+mj-ea"/>
              </a:rPr>
              <a:t>W, and QSGW method</a:t>
            </a:r>
          </a:p>
          <a:p>
            <a:r>
              <a:rPr lang="en-US" altLang="ja-JP" sz="3200" dirty="0">
                <a:latin typeface="+mj-ea"/>
                <a:ea typeface="+mj-ea"/>
              </a:rPr>
              <a:t> </a:t>
            </a:r>
            <a:r>
              <a:rPr lang="en-US" altLang="ja-JP" sz="3200" dirty="0" smtClean="0">
                <a:latin typeface="+mj-ea"/>
                <a:ea typeface="+mj-ea"/>
              </a:rPr>
              <a:t>   Minimum and previous results.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7784" y="186994"/>
            <a:ext cx="8919429" cy="523220"/>
          </a:xfrm>
          <a:prstGeom prst="rect">
            <a:avLst/>
          </a:prstGeom>
          <a:noFill/>
        </p:spPr>
        <p:txBody>
          <a:bodyPr wrap="none" rtlCol="0">
            <a:spAutoFit/>
          </a:bodyPr>
          <a:lstStyle/>
          <a:p>
            <a:r>
              <a:rPr kumimoji="1" lang="en-US" altLang="ja-JP" sz="2800" u="sng" dirty="0" smtClean="0">
                <a:solidFill>
                  <a:srgbClr val="FF0000"/>
                </a:solidFill>
              </a:rPr>
              <a:t>Mean field theory  </a:t>
            </a:r>
            <a:r>
              <a:rPr lang="en-US" altLang="ja-JP" sz="2400" u="sng" dirty="0" smtClean="0"/>
              <a:t>gives an </a:t>
            </a:r>
            <a:r>
              <a:rPr kumimoji="1" lang="en-US" altLang="ja-JP" sz="2800" u="sng" dirty="0" smtClean="0"/>
              <a:t>independent-particle picture </a:t>
            </a:r>
            <a:endParaRPr kumimoji="1" lang="ja-JP" altLang="en-US" sz="2800" u="sng" dirty="0"/>
          </a:p>
        </p:txBody>
      </p:sp>
      <p:sp>
        <p:nvSpPr>
          <p:cNvPr id="3" name="テキスト ボックス 2"/>
          <p:cNvSpPr txBox="1"/>
          <p:nvPr/>
        </p:nvSpPr>
        <p:spPr>
          <a:xfrm>
            <a:off x="1691680" y="1052736"/>
            <a:ext cx="3903633" cy="1569660"/>
          </a:xfrm>
          <a:prstGeom prst="rect">
            <a:avLst/>
          </a:prstGeom>
          <a:noFill/>
        </p:spPr>
        <p:txBody>
          <a:bodyPr wrap="none" rtlCol="0">
            <a:spAutoFit/>
          </a:bodyPr>
          <a:lstStyle/>
          <a:p>
            <a:pPr marL="342900" indent="-342900">
              <a:buFont typeface="Arial" pitchFamily="34" charset="0"/>
              <a:buChar char="•"/>
            </a:pPr>
            <a:r>
              <a:rPr kumimoji="1" lang="en-US" altLang="ja-JP" sz="2400" dirty="0" err="1" smtClean="0">
                <a:effectLst>
                  <a:outerShdw blurRad="38100" dist="38100" dir="2700000" algn="tl">
                    <a:srgbClr val="000000">
                      <a:alpha val="43137"/>
                    </a:srgbClr>
                  </a:outerShdw>
                </a:effectLst>
              </a:rPr>
              <a:t>Hartree-Fock</a:t>
            </a:r>
            <a:r>
              <a:rPr kumimoji="1" lang="en-US" altLang="ja-JP" sz="2400" dirty="0" smtClean="0">
                <a:effectLst>
                  <a:outerShdw blurRad="38100" dist="38100" dir="2700000" algn="tl">
                    <a:srgbClr val="000000">
                      <a:alpha val="43137"/>
                    </a:srgbClr>
                  </a:outerShdw>
                </a:effectLst>
              </a:rPr>
              <a:t> theory</a:t>
            </a:r>
            <a:endParaRPr lang="en-US" altLang="ja-JP" sz="2400" dirty="0">
              <a:effectLst>
                <a:outerShdw blurRad="38100" dist="38100" dir="2700000" algn="tl">
                  <a:srgbClr val="000000">
                    <a:alpha val="43137"/>
                  </a:srgbClr>
                </a:outerShdw>
              </a:effectLst>
            </a:endParaRPr>
          </a:p>
          <a:p>
            <a:pPr marL="342900" indent="-342900">
              <a:buFont typeface="Arial" pitchFamily="34" charset="0"/>
              <a:buChar char="•"/>
            </a:pPr>
            <a:r>
              <a:rPr kumimoji="1" lang="en-US" altLang="ja-JP" sz="2400" dirty="0" smtClean="0">
                <a:effectLst>
                  <a:outerShdw blurRad="38100" dist="38100" dir="2700000" algn="tl">
                    <a:srgbClr val="000000">
                      <a:alpha val="43137"/>
                    </a:srgbClr>
                  </a:outerShdw>
                </a:effectLst>
              </a:rPr>
              <a:t>Density functional theory</a:t>
            </a:r>
          </a:p>
          <a:p>
            <a:endParaRPr lang="en-US" altLang="ja-JP" sz="2400" dirty="0" smtClean="0"/>
          </a:p>
          <a:p>
            <a:endParaRPr lang="en-US" altLang="ja-JP" sz="2400" dirty="0"/>
          </a:p>
        </p:txBody>
      </p:sp>
      <p:graphicFrame>
        <p:nvGraphicFramePr>
          <p:cNvPr id="4" name="オブジェクト 3"/>
          <p:cNvGraphicFramePr>
            <a:graphicFrameLocks noChangeAspect="1"/>
          </p:cNvGraphicFramePr>
          <p:nvPr>
            <p:extLst/>
          </p:nvPr>
        </p:nvGraphicFramePr>
        <p:xfrm>
          <a:off x="539552" y="1988840"/>
          <a:ext cx="5760640" cy="975469"/>
        </p:xfrm>
        <a:graphic>
          <a:graphicData uri="http://schemas.openxmlformats.org/presentationml/2006/ole">
            <mc:AlternateContent xmlns:mc="http://schemas.openxmlformats.org/markup-compatibility/2006">
              <mc:Choice xmlns:v="urn:schemas-microsoft-com:vml" Requires="v">
                <p:oleObj spid="_x0000_s48308" name="Equation" r:id="rId3" imgW="3149280" imgH="533160" progId="Equation.DSMT4">
                  <p:embed/>
                </p:oleObj>
              </mc:Choice>
              <mc:Fallback>
                <p:oleObj name="Equation" r:id="rId3" imgW="3149280" imgH="533160" progId="Equation.DSMT4">
                  <p:embed/>
                  <p:pic>
                    <p:nvPicPr>
                      <p:cNvPr id="0" name=""/>
                      <p:cNvPicPr>
                        <a:picLocks noChangeAspect="1" noChangeArrowheads="1"/>
                      </p:cNvPicPr>
                      <p:nvPr/>
                    </p:nvPicPr>
                    <p:blipFill>
                      <a:blip r:embed="rId4"/>
                      <a:srcRect/>
                      <a:stretch>
                        <a:fillRect/>
                      </a:stretch>
                    </p:blipFill>
                    <p:spPr bwMode="auto">
                      <a:xfrm>
                        <a:off x="539552" y="1988840"/>
                        <a:ext cx="5760640" cy="975469"/>
                      </a:xfrm>
                      <a:prstGeom prst="rect">
                        <a:avLst/>
                      </a:prstGeom>
                      <a:noFill/>
                      <a:ln>
                        <a:noFill/>
                      </a:ln>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81508392"/>
              </p:ext>
            </p:extLst>
          </p:nvPr>
        </p:nvGraphicFramePr>
        <p:xfrm>
          <a:off x="539552" y="3068960"/>
          <a:ext cx="4992688" cy="1273175"/>
        </p:xfrm>
        <a:graphic>
          <a:graphicData uri="http://schemas.openxmlformats.org/presentationml/2006/ole">
            <mc:AlternateContent xmlns:mc="http://schemas.openxmlformats.org/markup-compatibility/2006">
              <mc:Choice xmlns:v="urn:schemas-microsoft-com:vml" Requires="v">
                <p:oleObj spid="_x0000_s48309" name="Equation" r:id="rId5" imgW="2768400" imgH="672840" progId="Equation.DSMT4">
                  <p:embed/>
                </p:oleObj>
              </mc:Choice>
              <mc:Fallback>
                <p:oleObj name="Equation" r:id="rId5" imgW="2768400" imgH="672840" progId="Equation.DSMT4">
                  <p:embed/>
                  <p:pic>
                    <p:nvPicPr>
                      <p:cNvPr id="0" name=""/>
                      <p:cNvPicPr>
                        <a:picLocks noChangeAspect="1" noChangeArrowheads="1"/>
                      </p:cNvPicPr>
                      <p:nvPr/>
                    </p:nvPicPr>
                    <p:blipFill>
                      <a:blip r:embed="rId6"/>
                      <a:srcRect/>
                      <a:stretch>
                        <a:fillRect/>
                      </a:stretch>
                    </p:blipFill>
                    <p:spPr bwMode="auto">
                      <a:xfrm>
                        <a:off x="539552" y="3068960"/>
                        <a:ext cx="4992688" cy="1273175"/>
                      </a:xfrm>
                      <a:prstGeom prst="rect">
                        <a:avLst/>
                      </a:prstGeom>
                      <a:noFill/>
                      <a:ln>
                        <a:noFill/>
                      </a:ln>
                    </p:spPr>
                  </p:pic>
                </p:oleObj>
              </mc:Fallback>
            </mc:AlternateContent>
          </a:graphicData>
        </a:graphic>
      </p:graphicFrame>
      <p:sp>
        <p:nvSpPr>
          <p:cNvPr id="6" name="テキスト ボックス 5"/>
          <p:cNvSpPr txBox="1"/>
          <p:nvPr/>
        </p:nvSpPr>
        <p:spPr>
          <a:xfrm>
            <a:off x="179512" y="5470682"/>
            <a:ext cx="8977138" cy="1169551"/>
          </a:xfrm>
          <a:prstGeom prst="rect">
            <a:avLst/>
          </a:prstGeom>
          <a:noFill/>
        </p:spPr>
        <p:txBody>
          <a:bodyPr wrap="none" rtlCol="0">
            <a:spAutoFit/>
          </a:bodyPr>
          <a:lstStyle/>
          <a:p>
            <a:r>
              <a:rPr kumimoji="1" lang="en-US" altLang="ja-JP" dirty="0" smtClean="0"/>
              <a:t>We can describe “ground state” and “excited state” easily </a:t>
            </a:r>
            <a:br>
              <a:rPr kumimoji="1" lang="en-US" altLang="ja-JP" dirty="0" smtClean="0"/>
            </a:br>
            <a:r>
              <a:rPr kumimoji="1" lang="en-US" altLang="ja-JP" dirty="0" smtClean="0"/>
              <a:t>by filling electron or removing electron from orbitals </a:t>
            </a:r>
            <a:r>
              <a:rPr lang="en-US" altLang="ja-JP" dirty="0" smtClean="0"/>
              <a:t>  </a:t>
            </a:r>
            <a:r>
              <a:rPr lang="en-US" altLang="ja-JP" dirty="0" smtClean="0">
                <a:sym typeface="Wingdings" panose="05000000000000000000" pitchFamily="2" charset="2"/>
              </a:rPr>
              <a:t> </a:t>
            </a:r>
            <a:r>
              <a:rPr lang="en-US" altLang="ja-JP" b="1" u="sng" dirty="0" smtClean="0">
                <a:sym typeface="Wingdings" panose="05000000000000000000" pitchFamily="2" charset="2"/>
              </a:rPr>
              <a:t>Independent particle picture</a:t>
            </a:r>
          </a:p>
          <a:p>
            <a:endParaRPr kumimoji="1" lang="en-US" altLang="ja-JP" dirty="0">
              <a:sym typeface="Wingdings" panose="05000000000000000000" pitchFamily="2" charset="2"/>
            </a:endParaRPr>
          </a:p>
          <a:p>
            <a:r>
              <a:rPr lang="en-US" altLang="ja-JP" sz="1600" b="1" dirty="0" smtClean="0">
                <a:sym typeface="Wingdings" panose="05000000000000000000" pitchFamily="2" charset="2"/>
              </a:rPr>
              <a:t>But need to know its limitation. </a:t>
            </a:r>
            <a:endParaRPr kumimoji="1" lang="en-US" altLang="ja-JP" sz="1600" b="1" dirty="0" smtClean="0"/>
          </a:p>
        </p:txBody>
      </p:sp>
      <p:sp>
        <p:nvSpPr>
          <p:cNvPr id="9" name="正方形/長方形 8"/>
          <p:cNvSpPr/>
          <p:nvPr/>
        </p:nvSpPr>
        <p:spPr>
          <a:xfrm>
            <a:off x="1455471" y="4444743"/>
            <a:ext cx="6425220" cy="923330"/>
          </a:xfrm>
          <a:prstGeom prst="rect">
            <a:avLst/>
          </a:prstGeom>
        </p:spPr>
        <p:txBody>
          <a:bodyPr wrap="none">
            <a:spAutoFit/>
          </a:bodyPr>
          <a:lstStyle/>
          <a:p>
            <a:pPr algn="just"/>
            <a:r>
              <a:rPr lang="en-US" altLang="ja-JP" dirty="0" smtClean="0"/>
              <a:t>NOTE</a:t>
            </a:r>
            <a:r>
              <a:rPr lang="en-US" altLang="ja-JP" dirty="0"/>
              <a:t>: we can consider </a:t>
            </a:r>
            <a:endParaRPr lang="en-US" altLang="ja-JP" dirty="0" smtClean="0"/>
          </a:p>
          <a:p>
            <a:pPr algn="just"/>
            <a:r>
              <a:rPr lang="en-US" altLang="ja-JP" dirty="0" smtClean="0"/>
              <a:t>    A. configuration </a:t>
            </a:r>
            <a:r>
              <a:rPr lang="en-US" altLang="ja-JP" dirty="0"/>
              <a:t>of excited states</a:t>
            </a:r>
            <a:r>
              <a:rPr lang="en-US" altLang="ja-JP" dirty="0" smtClean="0"/>
              <a:t>.   </a:t>
            </a:r>
            <a:r>
              <a:rPr lang="en-US" altLang="ja-JP" dirty="0" smtClean="0">
                <a:sym typeface="Wingdings" panose="05000000000000000000" pitchFamily="2" charset="2"/>
              </a:rPr>
              <a:t>  QUIZ (picturize this)</a:t>
            </a:r>
            <a:endParaRPr lang="en-US" altLang="ja-JP" dirty="0" smtClean="0"/>
          </a:p>
          <a:p>
            <a:pPr algn="just"/>
            <a:r>
              <a:rPr lang="en-US" altLang="ja-JP" dirty="0" smtClean="0"/>
              <a:t>    B. fractional </a:t>
            </a:r>
            <a:r>
              <a:rPr lang="en-US" altLang="ja-JP" dirty="0"/>
              <a:t>occupancy (this is very theoretical</a:t>
            </a:r>
            <a:r>
              <a:rPr lang="en-US" altLang="ja-JP" dirty="0" smtClean="0"/>
              <a:t>)</a:t>
            </a:r>
            <a:endParaRPr lang="ja-JP" altLang="en-US" dirty="0"/>
          </a:p>
        </p:txBody>
      </p:sp>
    </p:spTree>
    <p:extLst>
      <p:ext uri="{BB962C8B-B14F-4D97-AF65-F5344CB8AC3E}">
        <p14:creationId xmlns:p14="http://schemas.microsoft.com/office/powerpoint/2010/main" val="3112301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899592" y="404664"/>
            <a:ext cx="7128792" cy="5632311"/>
          </a:xfrm>
          <a:prstGeom prst="rect">
            <a:avLst/>
          </a:prstGeom>
          <a:noFill/>
        </p:spPr>
        <p:txBody>
          <a:bodyPr wrap="square" rtlCol="0">
            <a:spAutoFit/>
          </a:bodyPr>
          <a:lstStyle/>
          <a:p>
            <a:r>
              <a:rPr lang="en-US" altLang="ja-JP" u="sng" dirty="0" smtClean="0"/>
              <a:t>Monday 15:00~17:00,17:20~19:20</a:t>
            </a:r>
          </a:p>
          <a:p>
            <a:r>
              <a:rPr lang="en-US" altLang="ja-JP" u="sng" dirty="0" smtClean="0"/>
              <a:t>Theory, How it works?, and Practice.</a:t>
            </a:r>
          </a:p>
          <a:p>
            <a:endParaRPr lang="en-US" altLang="ja-JP" u="sng" dirty="0" smtClean="0"/>
          </a:p>
          <a:p>
            <a:pPr marL="285750" indent="-285750">
              <a:buFont typeface="Arial" pitchFamily="34" charset="0"/>
              <a:buChar char="•"/>
            </a:pPr>
            <a:r>
              <a:rPr lang="en-US" altLang="ja-JP" dirty="0" smtClean="0">
                <a:effectLst>
                  <a:outerShdw blurRad="38100" dist="38100" dir="2700000" algn="tl">
                    <a:srgbClr val="000000">
                      <a:alpha val="43137"/>
                    </a:srgbClr>
                  </a:outerShdw>
                </a:effectLst>
              </a:rPr>
              <a:t>LECTURE1:  PMT method</a:t>
            </a:r>
          </a:p>
          <a:p>
            <a:r>
              <a:rPr lang="en-US" altLang="ja-JP" dirty="0" smtClean="0"/>
              <a:t>     How to solve </a:t>
            </a:r>
            <a:r>
              <a:rPr lang="en-US" altLang="ja-JP" b="1" dirty="0" smtClean="0">
                <a:solidFill>
                  <a:srgbClr val="FF0000"/>
                </a:solidFill>
              </a:rPr>
              <a:t>one-body problem</a:t>
            </a:r>
            <a:r>
              <a:rPr lang="en-US" altLang="ja-JP" dirty="0" smtClean="0"/>
              <a:t>? </a:t>
            </a:r>
            <a:r>
              <a:rPr lang="en-US" altLang="ja-JP" dirty="0" smtClean="0">
                <a:sym typeface="Wingdings" pitchFamily="2" charset="2"/>
              </a:rPr>
              <a:t>PMT=</a:t>
            </a:r>
            <a:r>
              <a:rPr lang="en-US" altLang="ja-JP" dirty="0" smtClean="0"/>
              <a:t> LAPW+LMTO </a:t>
            </a:r>
          </a:p>
          <a:p>
            <a:endParaRPr lang="en-US" altLang="ja-JP" dirty="0" smtClean="0"/>
          </a:p>
          <a:p>
            <a:pPr marL="285750" indent="-285750">
              <a:buFont typeface="Arial" pitchFamily="34" charset="0"/>
              <a:buChar char="•"/>
            </a:pPr>
            <a:r>
              <a:rPr lang="en-US" altLang="ja-JP" dirty="0" smtClean="0">
                <a:effectLst>
                  <a:outerShdw blurRad="38100" dist="38100" dir="2700000" algn="tl">
                    <a:srgbClr val="000000">
                      <a:alpha val="43137"/>
                    </a:srgbClr>
                  </a:outerShdw>
                </a:effectLst>
              </a:rPr>
              <a:t>LECTURE2:  </a:t>
            </a:r>
            <a:r>
              <a:rPr lang="en-US" altLang="ja-JP" u="sng" dirty="0" err="1" smtClean="0">
                <a:solidFill>
                  <a:srgbClr val="FF0000"/>
                </a:solidFill>
                <a:effectLst>
                  <a:outerShdw blurRad="38100" dist="38100" dir="2700000" algn="tl">
                    <a:srgbClr val="000000">
                      <a:alpha val="43137"/>
                    </a:srgbClr>
                  </a:outerShdw>
                </a:effectLst>
              </a:rPr>
              <a:t>Quasiparticle</a:t>
            </a:r>
            <a:r>
              <a:rPr lang="en-US" altLang="ja-JP" u="sng" dirty="0" smtClean="0">
                <a:solidFill>
                  <a:srgbClr val="FF0000"/>
                </a:solidFill>
                <a:effectLst>
                  <a:outerShdw blurRad="38100" dist="38100" dir="2700000" algn="tl">
                    <a:srgbClr val="000000">
                      <a:alpha val="43137"/>
                    </a:srgbClr>
                  </a:outerShdw>
                </a:effectLst>
              </a:rPr>
              <a:t> self-consistent GW method</a:t>
            </a:r>
          </a:p>
          <a:p>
            <a:r>
              <a:rPr lang="en-US" altLang="ja-JP" dirty="0" smtClean="0"/>
              <a:t>     Theory and results until now.  </a:t>
            </a:r>
          </a:p>
          <a:p>
            <a:r>
              <a:rPr lang="en-US" altLang="ja-JP" dirty="0"/>
              <a:t> </a:t>
            </a:r>
            <a:r>
              <a:rPr lang="en-US" altLang="ja-JP" dirty="0" smtClean="0"/>
              <a:t>    Some kinds of numerical techniques.</a:t>
            </a:r>
          </a:p>
          <a:p>
            <a:pPr marL="285750" indent="-285750">
              <a:buFont typeface="Arial" pitchFamily="34" charset="0"/>
              <a:buChar char="•"/>
            </a:pPr>
            <a:endParaRPr lang="en-US" altLang="ja-JP" dirty="0" smtClean="0">
              <a:effectLst>
                <a:outerShdw blurRad="38100" dist="38100" dir="2700000" algn="tl">
                  <a:srgbClr val="000000">
                    <a:alpha val="43137"/>
                  </a:srgbClr>
                </a:outerShdw>
              </a:effectLst>
            </a:endParaRPr>
          </a:p>
          <a:p>
            <a:pPr marL="285750" indent="-285750">
              <a:buFont typeface="Arial" pitchFamily="34" charset="0"/>
              <a:buChar char="•"/>
            </a:pPr>
            <a:r>
              <a:rPr lang="en-US" altLang="ja-JP" dirty="0" smtClean="0">
                <a:solidFill>
                  <a:srgbClr val="FF0000"/>
                </a:solidFill>
                <a:effectLst>
                  <a:outerShdw blurRad="38100" dist="38100" dir="2700000" algn="tl">
                    <a:srgbClr val="000000">
                      <a:alpha val="43137"/>
                    </a:srgbClr>
                  </a:outerShdw>
                </a:effectLst>
              </a:rPr>
              <a:t>Get Started!</a:t>
            </a:r>
          </a:p>
          <a:p>
            <a:r>
              <a:rPr lang="en-US" altLang="ja-JP" dirty="0"/>
              <a:t> </a:t>
            </a:r>
            <a:r>
              <a:rPr lang="en-US" altLang="ja-JP" dirty="0" smtClean="0"/>
              <a:t>   Install </a:t>
            </a:r>
            <a:r>
              <a:rPr lang="en-US" altLang="ja-JP" dirty="0" err="1" smtClean="0"/>
              <a:t>ecalj</a:t>
            </a:r>
            <a:r>
              <a:rPr lang="en-US" altLang="ja-JP" dirty="0" smtClean="0"/>
              <a:t>, and go through “</a:t>
            </a:r>
            <a:r>
              <a:rPr lang="en-US" altLang="ja-JP" dirty="0" err="1" smtClean="0"/>
              <a:t>ecalj</a:t>
            </a:r>
            <a:r>
              <a:rPr lang="en-US" altLang="ja-JP" dirty="0" smtClean="0"/>
              <a:t>  tutorial”.</a:t>
            </a:r>
          </a:p>
          <a:p>
            <a:r>
              <a:rPr lang="en-US" altLang="ja-JP" dirty="0" smtClean="0"/>
              <a:t>    Observe how it works.</a:t>
            </a:r>
          </a:p>
          <a:p>
            <a:r>
              <a:rPr lang="en-US" altLang="ja-JP" dirty="0" smtClean="0"/>
              <a:t>-------------------------------------------------------------------------</a:t>
            </a:r>
          </a:p>
          <a:p>
            <a:r>
              <a:rPr lang="en-US" altLang="ja-JP" dirty="0" smtClean="0"/>
              <a:t>Tuesday: 9:00~17:20, Wednesday 9:00~10:30 (or to 12:10).</a:t>
            </a:r>
          </a:p>
          <a:p>
            <a:pPr marL="285750" indent="-285750">
              <a:buFont typeface="Arial" pitchFamily="34" charset="0"/>
              <a:buChar char="•"/>
            </a:pPr>
            <a:r>
              <a:rPr lang="en-US" altLang="ja-JP" dirty="0" smtClean="0"/>
              <a:t>     ctrl file and output.</a:t>
            </a:r>
          </a:p>
          <a:p>
            <a:pPr marL="285750" indent="-285750">
              <a:buFont typeface="Arial" pitchFamily="34" charset="0"/>
              <a:buChar char="•"/>
            </a:pPr>
            <a:r>
              <a:rPr lang="en-US" altLang="ja-JP" dirty="0" smtClean="0"/>
              <a:t>     Numerical technique and </a:t>
            </a:r>
            <a:r>
              <a:rPr lang="en-US" altLang="ja-JP" dirty="0" err="1" smtClean="0"/>
              <a:t>GWinput</a:t>
            </a:r>
            <a:r>
              <a:rPr lang="en-US" altLang="ja-JP" dirty="0" smtClean="0"/>
              <a:t>.</a:t>
            </a:r>
          </a:p>
          <a:p>
            <a:pPr marL="285750" indent="-285750">
              <a:buFont typeface="Arial" pitchFamily="34" charset="0"/>
              <a:buChar char="•"/>
            </a:pPr>
            <a:r>
              <a:rPr lang="en-US" altLang="ja-JP" dirty="0"/>
              <a:t> </a:t>
            </a:r>
            <a:r>
              <a:rPr lang="en-US" altLang="ja-JP" dirty="0" smtClean="0"/>
              <a:t>    Read output (console output, data).</a:t>
            </a:r>
          </a:p>
          <a:p>
            <a:pPr marL="285750" indent="-285750">
              <a:buFont typeface="Arial" pitchFamily="34" charset="0"/>
              <a:buChar char="•"/>
            </a:pPr>
            <a:r>
              <a:rPr lang="en-US" altLang="ja-JP" dirty="0" smtClean="0"/>
              <a:t>     Check points (How to get reliable results?)   </a:t>
            </a:r>
          </a:p>
          <a:p>
            <a:pPr marL="285750" indent="-285750">
              <a:buFont typeface="Arial" pitchFamily="34" charset="0"/>
              <a:buChar char="•"/>
            </a:pPr>
            <a:r>
              <a:rPr lang="en-US" altLang="ja-JP" dirty="0" smtClean="0">
                <a:solidFill>
                  <a:schemeClr val="bg1">
                    <a:lumMod val="65000"/>
                  </a:schemeClr>
                </a:solidFill>
              </a:rPr>
              <a:t>(For expert course)  “</a:t>
            </a:r>
            <a:r>
              <a:rPr lang="en-US" altLang="ja-JP" dirty="0" err="1" smtClean="0">
                <a:solidFill>
                  <a:schemeClr val="bg1">
                    <a:lumMod val="65000"/>
                  </a:schemeClr>
                </a:solidFill>
              </a:rPr>
              <a:t>Wannier</a:t>
            </a:r>
            <a:r>
              <a:rPr lang="en-US" altLang="ja-JP" dirty="0" smtClean="0">
                <a:solidFill>
                  <a:schemeClr val="bg1">
                    <a:lumMod val="65000"/>
                  </a:schemeClr>
                </a:solidFill>
              </a:rPr>
              <a:t> function”, Fat band analysis…</a:t>
            </a:r>
            <a:endParaRPr lang="en-US" altLang="ja-JP" dirty="0">
              <a:solidFill>
                <a:schemeClr val="bg1">
                  <a:lumMod val="65000"/>
                </a:schemeClr>
              </a:solidFill>
            </a:endParaRPr>
          </a:p>
        </p:txBody>
      </p:sp>
    </p:spTree>
    <p:extLst>
      <p:ext uri="{BB962C8B-B14F-4D97-AF65-F5344CB8AC3E}">
        <p14:creationId xmlns:p14="http://schemas.microsoft.com/office/powerpoint/2010/main" val="3450307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オブジェクト 7"/>
          <p:cNvGraphicFramePr>
            <a:graphicFrameLocks noChangeAspect="1"/>
          </p:cNvGraphicFramePr>
          <p:nvPr>
            <p:extLst>
              <p:ext uri="{D42A27DB-BD31-4B8C-83A1-F6EECF244321}">
                <p14:modId xmlns:p14="http://schemas.microsoft.com/office/powerpoint/2010/main" val="784514357"/>
              </p:ext>
            </p:extLst>
          </p:nvPr>
        </p:nvGraphicFramePr>
        <p:xfrm>
          <a:off x="1403648" y="2924944"/>
          <a:ext cx="6336704" cy="1960356"/>
        </p:xfrm>
        <a:graphic>
          <a:graphicData uri="http://schemas.openxmlformats.org/presentationml/2006/ole">
            <mc:AlternateContent xmlns:mc="http://schemas.openxmlformats.org/markup-compatibility/2006">
              <mc:Choice xmlns:v="urn:schemas-microsoft-com:vml" Requires="v">
                <p:oleObj spid="_x0000_s40393" name="Equation" r:id="rId3" imgW="2831760" imgH="876240" progId="Equation.DSMT4">
                  <p:embed/>
                </p:oleObj>
              </mc:Choice>
              <mc:Fallback>
                <p:oleObj name="Equation" r:id="rId3" imgW="2831760" imgH="876240" progId="Equation.DSMT4">
                  <p:embed/>
                  <p:pic>
                    <p:nvPicPr>
                      <p:cNvPr id="0" name=""/>
                      <p:cNvPicPr/>
                      <p:nvPr/>
                    </p:nvPicPr>
                    <p:blipFill>
                      <a:blip r:embed="rId4"/>
                      <a:stretch>
                        <a:fillRect/>
                      </a:stretch>
                    </p:blipFill>
                    <p:spPr>
                      <a:xfrm>
                        <a:off x="1403648" y="2924944"/>
                        <a:ext cx="6336704" cy="1960356"/>
                      </a:xfrm>
                      <a:prstGeom prst="rect">
                        <a:avLst/>
                      </a:prstGeom>
                    </p:spPr>
                  </p:pic>
                </p:oleObj>
              </mc:Fallback>
            </mc:AlternateContent>
          </a:graphicData>
        </a:graphic>
      </p:graphicFrame>
      <p:sp>
        <p:nvSpPr>
          <p:cNvPr id="6" name="テキスト ボックス 5"/>
          <p:cNvSpPr txBox="1"/>
          <p:nvPr/>
        </p:nvSpPr>
        <p:spPr>
          <a:xfrm>
            <a:off x="899592" y="764704"/>
            <a:ext cx="6981463" cy="1754326"/>
          </a:xfrm>
          <a:prstGeom prst="rect">
            <a:avLst/>
          </a:prstGeom>
          <a:noFill/>
        </p:spPr>
        <p:txBody>
          <a:bodyPr wrap="none" rtlCol="0">
            <a:spAutoFit/>
          </a:bodyPr>
          <a:lstStyle/>
          <a:p>
            <a:endParaRPr kumimoji="1" lang="en-US" altLang="ja-JP" dirty="0" smtClean="0"/>
          </a:p>
          <a:p>
            <a:r>
              <a:rPr lang="en-US" altLang="ja-JP" u="sng" dirty="0" smtClean="0">
                <a:sym typeface="Wingdings" panose="05000000000000000000" pitchFamily="2" charset="2"/>
              </a:rPr>
              <a:t>True excited state energy is not so easy</a:t>
            </a:r>
            <a:r>
              <a:rPr lang="en-US" altLang="ja-JP" dirty="0" smtClean="0">
                <a:sym typeface="Wingdings" panose="05000000000000000000" pitchFamily="2" charset="2"/>
              </a:rPr>
              <a:t>;</a:t>
            </a:r>
          </a:p>
          <a:p>
            <a:r>
              <a:rPr lang="en-US" altLang="ja-JP" dirty="0" smtClean="0">
                <a:sym typeface="Wingdings" panose="05000000000000000000" pitchFamily="2" charset="2"/>
              </a:rPr>
              <a:t>From a view, you can say “mean-field changes by filling electrons”.</a:t>
            </a:r>
          </a:p>
          <a:p>
            <a:endParaRPr lang="en-US" altLang="ja-JP" dirty="0">
              <a:sym typeface="Wingdings" panose="05000000000000000000" pitchFamily="2" charset="2"/>
            </a:endParaRPr>
          </a:p>
          <a:p>
            <a:endParaRPr lang="en-US" altLang="ja-JP" dirty="0" smtClean="0">
              <a:sym typeface="Wingdings" panose="05000000000000000000" pitchFamily="2" charset="2"/>
            </a:endParaRPr>
          </a:p>
          <a:p>
            <a:r>
              <a:rPr lang="en-US" altLang="ja-JP" dirty="0" smtClean="0">
                <a:sym typeface="Wingdings" panose="05000000000000000000" pitchFamily="2" charset="2"/>
              </a:rPr>
              <a:t>Confusing? But there is a key theorem</a:t>
            </a:r>
            <a:r>
              <a:rPr lang="en-US" altLang="ja-JP" dirty="0">
                <a:sym typeface="Wingdings" panose="05000000000000000000" pitchFamily="2" charset="2"/>
              </a:rPr>
              <a:t> </a:t>
            </a:r>
            <a:r>
              <a:rPr lang="en-US" altLang="ja-JP" dirty="0" smtClean="0">
                <a:sym typeface="Wingdings" panose="05000000000000000000" pitchFamily="2" charset="2"/>
              </a:rPr>
              <a:t>for mean-field theories.</a:t>
            </a:r>
            <a:endParaRPr kumimoji="1" lang="ja-JP" altLang="en-US" dirty="0"/>
          </a:p>
        </p:txBody>
      </p:sp>
      <p:sp>
        <p:nvSpPr>
          <p:cNvPr id="9" name="テキスト ボックス 8"/>
          <p:cNvSpPr txBox="1"/>
          <p:nvPr/>
        </p:nvSpPr>
        <p:spPr>
          <a:xfrm>
            <a:off x="2411760" y="5284287"/>
            <a:ext cx="6168676" cy="615553"/>
          </a:xfrm>
          <a:prstGeom prst="rect">
            <a:avLst/>
          </a:prstGeom>
          <a:noFill/>
        </p:spPr>
        <p:txBody>
          <a:bodyPr wrap="none" rtlCol="0">
            <a:spAutoFit/>
          </a:bodyPr>
          <a:lstStyle/>
          <a:p>
            <a:r>
              <a:rPr lang="en-US" altLang="ja-JP" dirty="0" smtClean="0"/>
              <a:t>Left hand side is “True” excitation energy.</a:t>
            </a:r>
          </a:p>
          <a:p>
            <a:r>
              <a:rPr lang="en-US" altLang="ja-JP" sz="1600" b="1" dirty="0" smtClean="0"/>
              <a:t>(caution: this is “derivative”, not one-electron filled/removed.)</a:t>
            </a:r>
            <a:endParaRPr kumimoji="1" lang="ja-JP" altLang="en-US" sz="1600" b="1" dirty="0"/>
          </a:p>
        </p:txBody>
      </p:sp>
    </p:spTree>
    <p:extLst>
      <p:ext uri="{BB962C8B-B14F-4D97-AF65-F5344CB8AC3E}">
        <p14:creationId xmlns:p14="http://schemas.microsoft.com/office/powerpoint/2010/main" val="4004876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1" y="546943"/>
            <a:ext cx="5076056" cy="42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線コネクタ 3"/>
          <p:cNvCxnSpPr/>
          <p:nvPr/>
        </p:nvCxnSpPr>
        <p:spPr>
          <a:xfrm>
            <a:off x="5783084" y="121663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7011610" y="928600"/>
            <a:ext cx="2088232" cy="369332"/>
          </a:xfrm>
          <a:prstGeom prst="rect">
            <a:avLst/>
          </a:prstGeom>
          <a:noFill/>
        </p:spPr>
        <p:txBody>
          <a:bodyPr wrap="square" rtlCol="0">
            <a:spAutoFit/>
          </a:bodyPr>
          <a:lstStyle/>
          <a:p>
            <a:r>
              <a:rPr kumimoji="1" lang="en-US" altLang="ja-JP" dirty="0" smtClean="0"/>
              <a:t>Vacuum level</a:t>
            </a:r>
            <a:endParaRPr kumimoji="1" lang="ja-JP" altLang="en-US" dirty="0"/>
          </a:p>
        </p:txBody>
      </p:sp>
      <p:cxnSp>
        <p:nvCxnSpPr>
          <p:cNvPr id="7" name="直線コネクタ 6"/>
          <p:cNvCxnSpPr/>
          <p:nvPr/>
        </p:nvCxnSpPr>
        <p:spPr>
          <a:xfrm>
            <a:off x="5999108" y="1576672"/>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999108" y="330486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58915" y="185389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526329" y="2903950"/>
            <a:ext cx="7769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125148" y="3556934"/>
            <a:ext cx="2555508" cy="523220"/>
          </a:xfrm>
          <a:prstGeom prst="rect">
            <a:avLst/>
          </a:prstGeom>
          <a:noFill/>
        </p:spPr>
        <p:txBody>
          <a:bodyPr wrap="none" rtlCol="0">
            <a:spAutoFit/>
          </a:bodyPr>
          <a:lstStyle/>
          <a:p>
            <a:r>
              <a:rPr kumimoji="1" lang="en-US" altLang="ja-JP" sz="2800" dirty="0" smtClean="0">
                <a:solidFill>
                  <a:srgbClr val="FF0000"/>
                </a:solidFill>
              </a:rPr>
              <a:t>HF  </a:t>
            </a:r>
            <a:r>
              <a:rPr kumimoji="1" lang="en-US" altLang="ja-JP" sz="2800" dirty="0" smtClean="0"/>
              <a:t>          </a:t>
            </a:r>
            <a:r>
              <a:rPr kumimoji="1" lang="en-US" altLang="ja-JP" sz="2800" dirty="0" smtClean="0">
                <a:solidFill>
                  <a:srgbClr val="0070C0"/>
                </a:solidFill>
              </a:rPr>
              <a:t>LDA</a:t>
            </a:r>
            <a:endParaRPr kumimoji="1" lang="ja-JP" altLang="en-US" sz="2800" dirty="0">
              <a:solidFill>
                <a:srgbClr val="0070C0"/>
              </a:solidFill>
            </a:endParaRPr>
          </a:p>
        </p:txBody>
      </p:sp>
      <p:sp>
        <p:nvSpPr>
          <p:cNvPr id="11" name="テキスト ボックス 10"/>
          <p:cNvSpPr txBox="1"/>
          <p:nvPr/>
        </p:nvSpPr>
        <p:spPr>
          <a:xfrm>
            <a:off x="6206331" y="1429198"/>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6" name="テキスト ボックス 15"/>
          <p:cNvSpPr txBox="1"/>
          <p:nvPr/>
        </p:nvSpPr>
        <p:spPr>
          <a:xfrm>
            <a:off x="6155035" y="3146466"/>
            <a:ext cx="902811" cy="369332"/>
          </a:xfrm>
          <a:prstGeom prst="rect">
            <a:avLst/>
          </a:prstGeom>
          <a:noFill/>
        </p:spPr>
        <p:txBody>
          <a:bodyPr wrap="none" rtlCol="0">
            <a:spAutoFit/>
          </a:bodyPr>
          <a:lstStyle/>
          <a:p>
            <a:r>
              <a:rPr lang="en-US" altLang="ja-JP" dirty="0" smtClean="0"/>
              <a:t>HOMO</a:t>
            </a:r>
            <a:endParaRPr kumimoji="1" lang="ja-JP" altLang="en-US" dirty="0"/>
          </a:p>
        </p:txBody>
      </p:sp>
      <p:sp>
        <p:nvSpPr>
          <p:cNvPr id="17" name="テキスト ボックス 16"/>
          <p:cNvSpPr txBox="1"/>
          <p:nvPr/>
        </p:nvSpPr>
        <p:spPr>
          <a:xfrm>
            <a:off x="7910089" y="1711396"/>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8" name="テキスト ボックス 17"/>
          <p:cNvSpPr txBox="1"/>
          <p:nvPr/>
        </p:nvSpPr>
        <p:spPr>
          <a:xfrm>
            <a:off x="7917661" y="2777134"/>
            <a:ext cx="902811" cy="369332"/>
          </a:xfrm>
          <a:prstGeom prst="rect">
            <a:avLst/>
          </a:prstGeom>
          <a:noFill/>
        </p:spPr>
        <p:txBody>
          <a:bodyPr wrap="none" rtlCol="0">
            <a:spAutoFit/>
          </a:bodyPr>
          <a:lstStyle/>
          <a:p>
            <a:r>
              <a:rPr lang="en-US" altLang="ja-JP" dirty="0" smtClean="0"/>
              <a:t>HOMO</a:t>
            </a:r>
            <a:endParaRPr kumimoji="1" lang="ja-JP" altLang="en-US" dirty="0"/>
          </a:p>
        </p:txBody>
      </p:sp>
      <p:cxnSp>
        <p:nvCxnSpPr>
          <p:cNvPr id="20" name="直線コネクタ 19"/>
          <p:cNvCxnSpPr/>
          <p:nvPr/>
        </p:nvCxnSpPr>
        <p:spPr>
          <a:xfrm>
            <a:off x="2038668" y="2122896"/>
            <a:ext cx="1368152" cy="226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flipV="1">
            <a:off x="2398708" y="2481418"/>
            <a:ext cx="3456384" cy="849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691219" y="150845"/>
            <a:ext cx="5386330" cy="323165"/>
          </a:xfrm>
          <a:prstGeom prst="rect">
            <a:avLst/>
          </a:prstGeom>
          <a:solidFill>
            <a:schemeClr val="bg1"/>
          </a:solidFill>
        </p:spPr>
        <p:txBody>
          <a:bodyPr wrap="square" rtlCol="0">
            <a:spAutoFit/>
          </a:bodyPr>
          <a:lstStyle/>
          <a:p>
            <a:r>
              <a:rPr lang="en-US" altLang="ja-JP" sz="1500" dirty="0" err="1" smtClean="0"/>
              <a:t>A.J.Cohen</a:t>
            </a:r>
            <a:r>
              <a:rPr lang="en-US" altLang="ja-JP" sz="1500" dirty="0" smtClean="0"/>
              <a:t>, P. Mori-Sanchez, </a:t>
            </a:r>
            <a:r>
              <a:rPr lang="en-US" altLang="ja-JP" sz="1500" dirty="0" err="1" smtClean="0"/>
              <a:t>W.Yang</a:t>
            </a:r>
            <a:r>
              <a:rPr lang="en-US" altLang="ja-JP" sz="1500" dirty="0" smtClean="0"/>
              <a:t>, Science321,792(2008)</a:t>
            </a:r>
          </a:p>
        </p:txBody>
      </p:sp>
      <p:sp>
        <p:nvSpPr>
          <p:cNvPr id="25" name="テキスト ボックス 24"/>
          <p:cNvSpPr txBox="1"/>
          <p:nvPr/>
        </p:nvSpPr>
        <p:spPr>
          <a:xfrm>
            <a:off x="156267" y="150845"/>
            <a:ext cx="3377848" cy="369332"/>
          </a:xfrm>
          <a:prstGeom prst="rect">
            <a:avLst/>
          </a:prstGeom>
          <a:noFill/>
        </p:spPr>
        <p:txBody>
          <a:bodyPr wrap="none" rtlCol="0">
            <a:spAutoFit/>
          </a:bodyPr>
          <a:lstStyle/>
          <a:p>
            <a:r>
              <a:rPr lang="en-US" altLang="ja-JP" b="1" dirty="0" smtClean="0">
                <a:solidFill>
                  <a:srgbClr val="C00000"/>
                </a:solidFill>
              </a:rPr>
              <a:t>Ionization energy of  an atom</a:t>
            </a:r>
            <a:endParaRPr kumimoji="1" lang="ja-JP" altLang="en-US" b="1" dirty="0">
              <a:solidFill>
                <a:srgbClr val="C00000"/>
              </a:solidFill>
            </a:endParaRPr>
          </a:p>
        </p:txBody>
      </p:sp>
      <p:sp>
        <p:nvSpPr>
          <p:cNvPr id="19" name="テキスト ボックス 18"/>
          <p:cNvSpPr txBox="1"/>
          <p:nvPr/>
        </p:nvSpPr>
        <p:spPr>
          <a:xfrm>
            <a:off x="1845191" y="6230580"/>
            <a:ext cx="3860352" cy="369332"/>
          </a:xfrm>
          <a:prstGeom prst="rect">
            <a:avLst/>
          </a:prstGeom>
          <a:noFill/>
        </p:spPr>
        <p:txBody>
          <a:bodyPr wrap="none" rtlCol="0">
            <a:spAutoFit/>
          </a:bodyPr>
          <a:lstStyle/>
          <a:p>
            <a:r>
              <a:rPr lang="en-US" altLang="ja-JP" dirty="0" smtClean="0">
                <a:solidFill>
                  <a:srgbClr val="C00000"/>
                </a:solidFill>
              </a:rPr>
              <a:t>How about solid (infinite system)?</a:t>
            </a:r>
            <a:r>
              <a:rPr lang="en-US" altLang="ja-JP" dirty="0" smtClean="0">
                <a:solidFill>
                  <a:srgbClr val="C00000"/>
                </a:solidFill>
                <a:sym typeface="Wingdings" pitchFamily="2" charset="2"/>
              </a:rPr>
              <a:t></a:t>
            </a:r>
            <a:endParaRPr kumimoji="1" lang="ja-JP" altLang="en-US" dirty="0">
              <a:solidFill>
                <a:srgbClr val="C00000"/>
              </a:solidFill>
            </a:endParaRP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3065226928"/>
              </p:ext>
            </p:extLst>
          </p:nvPr>
        </p:nvGraphicFramePr>
        <p:xfrm>
          <a:off x="602774" y="4953134"/>
          <a:ext cx="2871787" cy="887413"/>
        </p:xfrm>
        <a:graphic>
          <a:graphicData uri="http://schemas.openxmlformats.org/presentationml/2006/ole">
            <mc:AlternateContent xmlns:mc="http://schemas.openxmlformats.org/markup-compatibility/2006">
              <mc:Choice xmlns:v="urn:schemas-microsoft-com:vml" Requires="v">
                <p:oleObj spid="_x0000_s43411" name="Equation" r:id="rId4" imgW="1562040" imgH="431640" progId="Equation.DSMT4">
                  <p:embed/>
                </p:oleObj>
              </mc:Choice>
              <mc:Fallback>
                <p:oleObj name="Equation" r:id="rId4" imgW="1562040" imgH="431640" progId="Equation.DSMT4">
                  <p:embed/>
                  <p:pic>
                    <p:nvPicPr>
                      <p:cNvPr id="0" name="オブジェクト 7"/>
                      <p:cNvPicPr>
                        <a:picLocks noChangeAspect="1" noChangeArrowheads="1"/>
                      </p:cNvPicPr>
                      <p:nvPr/>
                    </p:nvPicPr>
                    <p:blipFill>
                      <a:blip r:embed="rId5"/>
                      <a:srcRect/>
                      <a:stretch>
                        <a:fillRect/>
                      </a:stretch>
                    </p:blipFill>
                    <p:spPr bwMode="auto">
                      <a:xfrm>
                        <a:off x="602774" y="4953134"/>
                        <a:ext cx="2871787" cy="887413"/>
                      </a:xfrm>
                      <a:prstGeom prst="rect">
                        <a:avLst/>
                      </a:prstGeom>
                      <a:noFill/>
                      <a:ln>
                        <a:noFill/>
                      </a:ln>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2320922044"/>
              </p:ext>
            </p:extLst>
          </p:nvPr>
        </p:nvGraphicFramePr>
        <p:xfrm>
          <a:off x="5839460" y="6021928"/>
          <a:ext cx="3244850" cy="800100"/>
        </p:xfrm>
        <a:graphic>
          <a:graphicData uri="http://schemas.openxmlformats.org/presentationml/2006/ole">
            <mc:AlternateContent xmlns:mc="http://schemas.openxmlformats.org/markup-compatibility/2006">
              <mc:Choice xmlns:v="urn:schemas-microsoft-com:vml" Requires="v">
                <p:oleObj spid="_x0000_s43412" name="Equation" r:id="rId6" imgW="1790640" imgH="431640" progId="Equation.DSMT4">
                  <p:embed/>
                </p:oleObj>
              </mc:Choice>
              <mc:Fallback>
                <p:oleObj name="Equation" r:id="rId6" imgW="1790640" imgH="431640" progId="Equation.DSMT4">
                  <p:embed/>
                  <p:pic>
                    <p:nvPicPr>
                      <p:cNvPr id="0" name="オブジェクト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9460" y="6021928"/>
                        <a:ext cx="3244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10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p:cNvGraphicFramePr>
            <a:graphicFrameLocks noChangeAspect="1"/>
          </p:cNvGraphicFramePr>
          <p:nvPr>
            <p:extLst>
              <p:ext uri="{D42A27DB-BD31-4B8C-83A1-F6EECF244321}">
                <p14:modId xmlns:p14="http://schemas.microsoft.com/office/powerpoint/2010/main" val="1772078090"/>
              </p:ext>
            </p:extLst>
          </p:nvPr>
        </p:nvGraphicFramePr>
        <p:xfrm>
          <a:off x="1166813" y="525463"/>
          <a:ext cx="4649787" cy="1271587"/>
        </p:xfrm>
        <a:graphic>
          <a:graphicData uri="http://schemas.openxmlformats.org/presentationml/2006/ole">
            <mc:AlternateContent xmlns:mc="http://schemas.openxmlformats.org/markup-compatibility/2006">
              <mc:Choice xmlns:v="urn:schemas-microsoft-com:vml" Requires="v">
                <p:oleObj spid="_x0000_s44242" name="Equation" r:id="rId3" imgW="2565360" imgH="685800" progId="Equation.DSMT4">
                  <p:embed/>
                </p:oleObj>
              </mc:Choice>
              <mc:Fallback>
                <p:oleObj name="Equation" r:id="rId3" imgW="2565360" imgH="685800" progId="Equation.DSMT4">
                  <p:embed/>
                  <p:pic>
                    <p:nvPicPr>
                      <p:cNvPr id="0" name="オブジェクト 2"/>
                      <p:cNvPicPr>
                        <a:picLocks noChangeAspect="1" noChangeArrowheads="1"/>
                      </p:cNvPicPr>
                      <p:nvPr/>
                    </p:nvPicPr>
                    <p:blipFill>
                      <a:blip r:embed="rId4"/>
                      <a:srcRect/>
                      <a:stretch>
                        <a:fillRect/>
                      </a:stretch>
                    </p:blipFill>
                    <p:spPr bwMode="auto">
                      <a:xfrm>
                        <a:off x="1166813" y="525463"/>
                        <a:ext cx="4649787" cy="1271587"/>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7" name="テキスト ボックス 6"/>
              <p:cNvSpPr txBox="1"/>
              <p:nvPr/>
            </p:nvSpPr>
            <p:spPr>
              <a:xfrm>
                <a:off x="2123728" y="2012054"/>
                <a:ext cx="3602076" cy="923330"/>
              </a:xfrm>
              <a:prstGeom prst="rect">
                <a:avLst/>
              </a:prstGeom>
              <a:noFill/>
            </p:spPr>
            <p:txBody>
              <a:bodyPr wrap="none" rtlCol="0">
                <a:spAutoFit/>
              </a:bodyPr>
              <a:lstStyle/>
              <a:p>
                <a:r>
                  <a:rPr kumimoji="1" lang="en-US" altLang="ja-JP" dirty="0" smtClean="0"/>
                  <a:t>How accurate </a:t>
                </a:r>
                <a:r>
                  <a:rPr lang="en-US" altLang="ja-JP" dirty="0" smtClean="0"/>
                  <a:t>they are?</a:t>
                </a:r>
              </a:p>
              <a:p>
                <a:endParaRPr kumimoji="1" lang="en-US" altLang="ja-JP" dirty="0"/>
              </a:p>
              <a:p>
                <a:r>
                  <a:rPr lang="en-US" altLang="ja-JP" dirty="0" smtClean="0">
                    <a:solidFill>
                      <a:srgbClr val="FF0000"/>
                    </a:solidFill>
                  </a:rPr>
                  <a:t>              band gap  </a:t>
                </a:r>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a:rPr>
                          <m:t>𝜀</m:t>
                        </m:r>
                      </m:e>
                      <m:sub>
                        <m:r>
                          <a:rPr lang="en-US" altLang="ja-JP" b="1" i="0" smtClean="0">
                            <a:latin typeface="Cambria Math"/>
                          </a:rPr>
                          <m:t>𝐂𝐁𝐌</m:t>
                        </m:r>
                        <m:r>
                          <a:rPr lang="en-US" altLang="ja-JP" b="0" i="1" smtClean="0">
                            <a:latin typeface="Cambria Math"/>
                          </a:rPr>
                          <m:t> </m:t>
                        </m:r>
                      </m:sub>
                    </m:sSub>
                    <m:r>
                      <a:rPr lang="en-US" altLang="ja-JP" b="0" i="1" smtClean="0">
                        <a:latin typeface="Cambria Math"/>
                      </a:rPr>
                      <m:t>−</m:t>
                    </m:r>
                    <m:sSub>
                      <m:sSubPr>
                        <m:ctrlPr>
                          <a:rPr lang="en-US" altLang="ja-JP" i="1">
                            <a:latin typeface="Cambria Math" panose="02040503050406030204" pitchFamily="18" charset="0"/>
                          </a:rPr>
                        </m:ctrlPr>
                      </m:sSubPr>
                      <m:e>
                        <m:r>
                          <a:rPr lang="ja-JP" altLang="en-US" i="1">
                            <a:latin typeface="Cambria Math"/>
                          </a:rPr>
                          <m:t>𝜀</m:t>
                        </m:r>
                      </m:e>
                      <m:sub>
                        <m:r>
                          <a:rPr lang="en-US" altLang="ja-JP" b="1" i="0" smtClean="0">
                            <a:latin typeface="Cambria Math"/>
                          </a:rPr>
                          <m:t>𝐕𝐁𝐌</m:t>
                        </m:r>
                      </m:sub>
                    </m:sSub>
                    <m:r>
                      <a:rPr lang="en-US" altLang="ja-JP" b="0" i="1" smtClean="0">
                        <a:latin typeface="Cambria Math"/>
                      </a:rPr>
                      <m:t>)</m:t>
                    </m:r>
                  </m:oMath>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2123728" y="2012054"/>
                <a:ext cx="3602076" cy="923330"/>
              </a:xfrm>
              <a:prstGeom prst="rect">
                <a:avLst/>
              </a:prstGeom>
              <a:blipFill rotWithShape="1">
                <a:blip r:embed="rId5"/>
                <a:stretch>
                  <a:fillRect l="-1354" t="-3289" b="-9211"/>
                </a:stretch>
              </a:blipFill>
            </p:spPr>
            <p:txBody>
              <a:bodyPr/>
              <a:lstStyle/>
              <a:p>
                <a:r>
                  <a:rPr lang="ja-JP" altLang="en-US">
                    <a:noFill/>
                  </a:rPr>
                  <a:t> </a:t>
                </a:r>
              </a:p>
            </p:txBody>
          </p:sp>
        </mc:Fallback>
      </mc:AlternateContent>
      <p:sp>
        <p:nvSpPr>
          <p:cNvPr id="8" name="円弧 7"/>
          <p:cNvSpPr/>
          <p:nvPr/>
        </p:nvSpPr>
        <p:spPr>
          <a:xfrm>
            <a:off x="6589662" y="3005336"/>
            <a:ext cx="2160240" cy="1152128"/>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p:cNvSpPr/>
          <p:nvPr/>
        </p:nvSpPr>
        <p:spPr>
          <a:xfrm flipV="1">
            <a:off x="6475615" y="1421160"/>
            <a:ext cx="2160240" cy="855712"/>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 name="直線矢印コネクタ 10"/>
          <p:cNvCxnSpPr/>
          <p:nvPr/>
        </p:nvCxnSpPr>
        <p:spPr>
          <a:xfrm flipV="1">
            <a:off x="7555735" y="2276872"/>
            <a:ext cx="0" cy="7284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771759" y="2641104"/>
            <a:ext cx="1172116" cy="369332"/>
          </a:xfrm>
          <a:prstGeom prst="rect">
            <a:avLst/>
          </a:prstGeom>
          <a:noFill/>
        </p:spPr>
        <p:txBody>
          <a:bodyPr wrap="none" rtlCol="0">
            <a:spAutoFit/>
          </a:bodyPr>
          <a:lstStyle/>
          <a:p>
            <a:r>
              <a:rPr kumimoji="1" lang="en-US" altLang="ja-JP" dirty="0" smtClean="0"/>
              <a:t>Band gap</a:t>
            </a:r>
            <a:endParaRPr kumimoji="1" lang="ja-JP" altLang="en-US" dirty="0"/>
          </a:p>
        </p:txBody>
      </p:sp>
      <p:sp>
        <p:nvSpPr>
          <p:cNvPr id="13" name="テキスト ボックス 12"/>
          <p:cNvSpPr txBox="1"/>
          <p:nvPr/>
        </p:nvSpPr>
        <p:spPr>
          <a:xfrm>
            <a:off x="7236296" y="3501008"/>
            <a:ext cx="1578189" cy="369332"/>
          </a:xfrm>
          <a:prstGeom prst="rect">
            <a:avLst/>
          </a:prstGeom>
          <a:noFill/>
        </p:spPr>
        <p:txBody>
          <a:bodyPr wrap="none" rtlCol="0">
            <a:spAutoFit/>
          </a:bodyPr>
          <a:lstStyle/>
          <a:p>
            <a:r>
              <a:rPr kumimoji="1" lang="en-US" altLang="ja-JP" dirty="0" smtClean="0"/>
              <a:t>Valence band</a:t>
            </a:r>
            <a:endParaRPr kumimoji="1" lang="ja-JP" altLang="en-US" dirty="0"/>
          </a:p>
        </p:txBody>
      </p:sp>
      <p:sp>
        <p:nvSpPr>
          <p:cNvPr id="14" name="テキスト ボックス 13"/>
          <p:cNvSpPr txBox="1"/>
          <p:nvPr/>
        </p:nvSpPr>
        <p:spPr>
          <a:xfrm>
            <a:off x="7014039" y="1825883"/>
            <a:ext cx="1928733" cy="369332"/>
          </a:xfrm>
          <a:prstGeom prst="rect">
            <a:avLst/>
          </a:prstGeom>
          <a:noFill/>
        </p:spPr>
        <p:txBody>
          <a:bodyPr wrap="none" rtlCol="0">
            <a:spAutoFit/>
          </a:bodyPr>
          <a:lstStyle/>
          <a:p>
            <a:r>
              <a:rPr kumimoji="1" lang="en-US" altLang="ja-JP" dirty="0" smtClean="0"/>
              <a:t>Conduction band</a:t>
            </a:r>
            <a:endParaRPr kumimoji="1" lang="ja-JP" altLang="en-US" dirty="0"/>
          </a:p>
        </p:txBody>
      </p:sp>
      <p:pic>
        <p:nvPicPr>
          <p:cNvPr id="4404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005336"/>
            <a:ext cx="3962399"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4359141" y="5301208"/>
            <a:ext cx="3326552" cy="646331"/>
          </a:xfrm>
          <a:prstGeom prst="rect">
            <a:avLst/>
          </a:prstGeom>
          <a:noFill/>
        </p:spPr>
        <p:txBody>
          <a:bodyPr wrap="none" rtlCol="0">
            <a:spAutoFit/>
          </a:bodyPr>
          <a:lstStyle/>
          <a:p>
            <a:r>
              <a:rPr kumimoji="1" lang="en-US" altLang="ja-JP" dirty="0" smtClean="0"/>
              <a:t>LDA gives too small </a:t>
            </a:r>
          </a:p>
          <a:p>
            <a:r>
              <a:rPr kumimoji="1" lang="en-US" altLang="ja-JP" dirty="0" smtClean="0"/>
              <a:t>HF(not shown) </a:t>
            </a:r>
            <a:r>
              <a:rPr lang="en-US" altLang="ja-JP" dirty="0" smtClean="0"/>
              <a:t>gives too large</a:t>
            </a:r>
            <a:endParaRPr kumimoji="1" lang="ja-JP" altLang="en-US" dirty="0"/>
          </a:p>
        </p:txBody>
      </p:sp>
      <p:sp>
        <p:nvSpPr>
          <p:cNvPr id="16" name="テキスト ボックス 15"/>
          <p:cNvSpPr txBox="1"/>
          <p:nvPr/>
        </p:nvSpPr>
        <p:spPr>
          <a:xfrm>
            <a:off x="1259632" y="6024761"/>
            <a:ext cx="2480166" cy="369332"/>
          </a:xfrm>
          <a:prstGeom prst="rect">
            <a:avLst/>
          </a:prstGeom>
          <a:noFill/>
        </p:spPr>
        <p:txBody>
          <a:bodyPr wrap="none" rtlCol="0">
            <a:spAutoFit/>
          </a:bodyPr>
          <a:lstStyle/>
          <a:p>
            <a:r>
              <a:rPr kumimoji="1" lang="en-US" altLang="ja-JP" dirty="0" smtClean="0"/>
              <a:t>Experimental gap (</a:t>
            </a:r>
            <a:r>
              <a:rPr kumimoji="1" lang="en-US" altLang="ja-JP" dirty="0" err="1" smtClean="0"/>
              <a:t>eV</a:t>
            </a:r>
            <a:r>
              <a:rPr kumimoji="1" lang="en-US" altLang="ja-JP" dirty="0" smtClean="0"/>
              <a:t>)</a:t>
            </a:r>
            <a:endParaRPr kumimoji="1" lang="ja-JP" altLang="en-US" dirty="0"/>
          </a:p>
        </p:txBody>
      </p:sp>
      <p:sp>
        <p:nvSpPr>
          <p:cNvPr id="17" name="テキスト ボックス 16"/>
          <p:cNvSpPr txBox="1"/>
          <p:nvPr/>
        </p:nvSpPr>
        <p:spPr>
          <a:xfrm>
            <a:off x="184293" y="6394093"/>
            <a:ext cx="8758479" cy="338554"/>
          </a:xfrm>
          <a:prstGeom prst="rect">
            <a:avLst/>
          </a:prstGeom>
          <a:noFill/>
        </p:spPr>
        <p:txBody>
          <a:bodyPr wrap="square" rtlCol="0">
            <a:spAutoFit/>
          </a:bodyPr>
          <a:lstStyle/>
          <a:p>
            <a:r>
              <a:rPr kumimoji="1" lang="en-US" altLang="ja-JP" sz="1600" b="1" dirty="0" smtClean="0"/>
              <a:t>Key point : meanings of “eigenvalues and </a:t>
            </a:r>
            <a:r>
              <a:rPr kumimoji="1" lang="en-US" altLang="ja-JP" sz="1600" b="1" dirty="0" err="1" smtClean="0"/>
              <a:t>eigenfuncions</a:t>
            </a:r>
            <a:r>
              <a:rPr kumimoji="1" lang="en-US" altLang="ja-JP" sz="1600" b="1" dirty="0" smtClean="0"/>
              <a:t>” in the mean-field theory.</a:t>
            </a:r>
            <a:endParaRPr kumimoji="1" lang="ja-JP" altLang="en-US" sz="1600" b="1" dirty="0"/>
          </a:p>
        </p:txBody>
      </p:sp>
    </p:spTree>
    <p:extLst>
      <p:ext uri="{BB962C8B-B14F-4D97-AF65-F5344CB8AC3E}">
        <p14:creationId xmlns:p14="http://schemas.microsoft.com/office/powerpoint/2010/main" val="1373366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951363"/>
            <a:ext cx="6801862" cy="646331"/>
          </a:xfrm>
          <a:prstGeom prst="rect">
            <a:avLst/>
          </a:prstGeom>
          <a:noFill/>
        </p:spPr>
        <p:txBody>
          <a:bodyPr wrap="none" rtlCol="0">
            <a:spAutoFit/>
          </a:bodyPr>
          <a:lstStyle/>
          <a:p>
            <a:r>
              <a:rPr kumimoji="1" lang="en-US" altLang="ja-JP" sz="3600" dirty="0" smtClean="0"/>
              <a:t>GW </a:t>
            </a:r>
            <a:r>
              <a:rPr lang="en-US" altLang="ja-JP" sz="3600" dirty="0"/>
              <a:t>method</a:t>
            </a:r>
            <a:r>
              <a:rPr kumimoji="1" lang="en-US" altLang="ja-JP" sz="3600" dirty="0" smtClean="0"/>
              <a:t> and QSGW method</a:t>
            </a:r>
            <a:endParaRPr kumimoji="1" lang="ja-JP" altLang="en-US" sz="3600" dirty="0"/>
          </a:p>
        </p:txBody>
      </p:sp>
    </p:spTree>
    <p:extLst>
      <p:ext uri="{BB962C8B-B14F-4D97-AF65-F5344CB8AC3E}">
        <p14:creationId xmlns:p14="http://schemas.microsoft.com/office/powerpoint/2010/main" val="930603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800" dirty="0" smtClean="0">
                <a:solidFill>
                  <a:srgbClr val="0070C0"/>
                </a:solidFill>
              </a:rPr>
              <a:t>(preparation) What is Green’s function?</a:t>
            </a:r>
            <a:endParaRPr kumimoji="1" lang="ja-JP" altLang="en-US" sz="2800"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24</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18" name="正方形/長方形 17"/>
              <p:cNvSpPr/>
              <p:nvPr/>
            </p:nvSpPr>
            <p:spPr>
              <a:xfrm>
                <a:off x="179153" y="3776256"/>
                <a:ext cx="8280407" cy="3061736"/>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m>
                        <m:mPr>
                          <m:mcs>
                            <m:mc>
                              <m:mcPr>
                                <m:count m:val="1"/>
                                <m:mcJc m:val="center"/>
                              </m:mcPr>
                            </m:mc>
                          </m:mcs>
                          <m:ctrlPr>
                            <a:rPr lang="ja-JP" altLang="en-US" sz="2000" i="1" smtClean="0">
                              <a:solidFill>
                                <a:srgbClr val="0070C0"/>
                              </a:solidFill>
                              <a:latin typeface="Cambria Math" panose="02040503050406030204" pitchFamily="18" charset="0"/>
                            </a:rPr>
                          </m:ctrlPr>
                        </m:mPr>
                        <m:mr>
                          <m:e>
                            <m:r>
                              <m:rPr>
                                <m:nor/>
                              </m:rPr>
                              <a:rPr lang="ja-JP" altLang="en-US" sz="2000">
                                <a:solidFill>
                                  <a:srgbClr val="0070C0"/>
                                </a:solidFill>
                              </a:rPr>
                              <m:t>For</m:t>
                            </m:r>
                            <m:r>
                              <m:rPr>
                                <m:nor/>
                              </m:rPr>
                              <a:rPr lang="ja-JP" altLang="en-US" sz="2000" i="1">
                                <a:solidFill>
                                  <a:srgbClr val="0070C0"/>
                                </a:solidFill>
                              </a:rPr>
                              <m:t> </m:t>
                            </m:r>
                            <m:r>
                              <m:rPr>
                                <m:nor/>
                              </m:rPr>
                              <a:rPr lang="ja-JP" altLang="en-US" sz="2000">
                                <a:solidFill>
                                  <a:srgbClr val="0070C0"/>
                                </a:solidFill>
                              </a:rPr>
                              <m:t>given</m:t>
                            </m:r>
                            <m:r>
                              <m:rPr>
                                <m:nor/>
                              </m:rPr>
                              <a:rPr lang="ja-JP" altLang="en-US" sz="2000" i="1">
                                <a:solidFill>
                                  <a:srgbClr val="0070C0"/>
                                </a:solidFill>
                              </a:rPr>
                              <m:t>, </m:t>
                            </m:r>
                            <m:sSub>
                              <m:sSubPr>
                                <m:ctrlPr>
                                  <a:rPr lang="ja-JP" altLang="en-US" sz="2000" i="1" smtClean="0">
                                    <a:solidFill>
                                      <a:srgbClr val="FF0000"/>
                                    </a:solidFill>
                                    <a:latin typeface="Cambria Math" panose="02040503050406030204" pitchFamily="18" charset="0"/>
                                  </a:rPr>
                                </m:ctrlPr>
                              </m:sSubPr>
                              <m:e>
                                <m:r>
                                  <a:rPr lang="ja-JP" altLang="en-US" sz="2000" i="1">
                                    <a:solidFill>
                                      <a:srgbClr val="FF0000"/>
                                    </a:solidFill>
                                    <a:latin typeface="Cambria Math" panose="02040503050406030204" pitchFamily="18" charset="0"/>
                                  </a:rPr>
                                  <m:t>𝐻</m:t>
                                </m:r>
                              </m:e>
                              <m:sub>
                                <m:r>
                                  <a:rPr lang="ja-JP" altLang="en-US" sz="2000" i="0">
                                    <a:solidFill>
                                      <a:srgbClr val="FF0000"/>
                                    </a:solidFill>
                                    <a:latin typeface="Cambria Math" panose="02040503050406030204" pitchFamily="18" charset="0"/>
                                  </a:rPr>
                                  <m:t>0</m:t>
                                </m:r>
                              </m:sub>
                            </m:sSub>
                            <m:r>
                              <a:rPr lang="ja-JP" altLang="en-US" sz="2000" i="0">
                                <a:solidFill>
                                  <a:srgbClr val="FF0000"/>
                                </a:solidFill>
                                <a:latin typeface="Cambria Math" panose="02040503050406030204" pitchFamily="18" charset="0"/>
                              </a:rPr>
                              <m:t>=−</m:t>
                            </m:r>
                            <m:f>
                              <m:fPr>
                                <m:ctrlPr>
                                  <a:rPr lang="ja-JP" altLang="en-US" sz="2000" i="1">
                                    <a:solidFill>
                                      <a:srgbClr val="FF0000"/>
                                    </a:solidFill>
                                    <a:latin typeface="Cambria Math" panose="02040503050406030204" pitchFamily="18" charset="0"/>
                                  </a:rPr>
                                </m:ctrlPr>
                              </m:fPr>
                              <m:num>
                                <m:sSup>
                                  <m:sSupPr>
                                    <m:ctrlPr>
                                      <a:rPr lang="ja-JP" altLang="en-US" sz="2000" i="1">
                                        <a:solidFill>
                                          <a:srgbClr val="FF0000"/>
                                        </a:solidFill>
                                        <a:latin typeface="Cambria Math" panose="02040503050406030204" pitchFamily="18" charset="0"/>
                                      </a:rPr>
                                    </m:ctrlPr>
                                  </m:sSupPr>
                                  <m:e>
                                    <m:r>
                                      <a:rPr lang="ja-JP" altLang="en-US" sz="2000" i="0">
                                        <a:solidFill>
                                          <a:srgbClr val="FF0000"/>
                                        </a:solidFill>
                                        <a:latin typeface="Cambria Math" panose="02040503050406030204" pitchFamily="18" charset="0"/>
                                      </a:rPr>
                                      <m:t>𝛻</m:t>
                                    </m:r>
                                  </m:e>
                                  <m:sup>
                                    <m:r>
                                      <a:rPr lang="ja-JP" altLang="en-US" sz="2000" i="0">
                                        <a:solidFill>
                                          <a:srgbClr val="FF0000"/>
                                        </a:solidFill>
                                        <a:latin typeface="Cambria Math" panose="02040503050406030204" pitchFamily="18" charset="0"/>
                                      </a:rPr>
                                      <m:t>2</m:t>
                                    </m:r>
                                  </m:sup>
                                </m:sSup>
                              </m:num>
                              <m:den>
                                <m:r>
                                  <a:rPr lang="ja-JP" altLang="en-US" sz="2000" i="0">
                                    <a:solidFill>
                                      <a:srgbClr val="FF0000"/>
                                    </a:solidFill>
                                    <a:latin typeface="Cambria Math" panose="02040503050406030204" pitchFamily="18" charset="0"/>
                                  </a:rPr>
                                  <m:t>2</m:t>
                                </m:r>
                                <m:r>
                                  <a:rPr lang="ja-JP" altLang="en-US" sz="2000" i="1">
                                    <a:solidFill>
                                      <a:srgbClr val="FF0000"/>
                                    </a:solidFill>
                                    <a:latin typeface="Cambria Math" panose="02040503050406030204" pitchFamily="18" charset="0"/>
                                  </a:rPr>
                                  <m:t>𝑚</m:t>
                                </m:r>
                              </m:den>
                            </m:f>
                            <m:r>
                              <a:rPr lang="ja-JP" altLang="en-US" sz="2000" i="0">
                                <a:solidFill>
                                  <a:srgbClr val="FF0000"/>
                                </a:solidFill>
                                <a:latin typeface="Cambria Math" panose="02040503050406030204" pitchFamily="18" charset="0"/>
                              </a:rPr>
                              <m:t>+</m:t>
                            </m:r>
                            <m:sSub>
                              <m:sSubPr>
                                <m:ctrlPr>
                                  <a:rPr lang="ja-JP" altLang="en-US" sz="2000" i="1">
                                    <a:solidFill>
                                      <a:srgbClr val="FF0000"/>
                                    </a:solidFill>
                                    <a:latin typeface="Cambria Math" panose="02040503050406030204" pitchFamily="18" charset="0"/>
                                  </a:rPr>
                                </m:ctrlPr>
                              </m:sSubPr>
                              <m:e>
                                <m:r>
                                  <a:rPr lang="ja-JP" altLang="en-US" sz="2000" i="1">
                                    <a:solidFill>
                                      <a:srgbClr val="FF0000"/>
                                    </a:solidFill>
                                    <a:latin typeface="Cambria Math" panose="02040503050406030204" pitchFamily="18" charset="0"/>
                                  </a:rPr>
                                  <m:t>𝑉</m:t>
                                </m:r>
                              </m:e>
                              <m:sub>
                                <m:r>
                                  <m:rPr>
                                    <m:nor/>
                                  </m:rPr>
                                  <a:rPr lang="ja-JP" altLang="en-US" sz="2000">
                                    <a:solidFill>
                                      <a:srgbClr val="FF0000"/>
                                    </a:solidFill>
                                    <a:latin typeface="Cambria Math" panose="02040503050406030204" pitchFamily="18" charset="0"/>
                                  </a:rPr>
                                  <m:t>ext</m:t>
                                </m:r>
                              </m:sub>
                            </m:sSub>
                            <m:d>
                              <m:dPr>
                                <m:ctrlPr>
                                  <a:rPr lang="ja-JP" altLang="en-US" sz="200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e>
                            </m:d>
                            <m:r>
                              <a:rPr lang="ja-JP" altLang="en-US" sz="2000" b="0" i="0">
                                <a:solidFill>
                                  <a:srgbClr val="FF0000"/>
                                </a:solidFill>
                                <a:latin typeface="Cambria Math" panose="02040503050406030204" pitchFamily="18" charset="0"/>
                              </a:rPr>
                              <m:t>+</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𝑉</m:t>
                                </m:r>
                              </m:e>
                              <m:sub>
                                <m:r>
                                  <m:rPr>
                                    <m:nor/>
                                  </m:rPr>
                                  <a:rPr lang="ja-JP" altLang="en-US" sz="2000" b="0">
                                    <a:solidFill>
                                      <a:srgbClr val="FF0000"/>
                                    </a:solidFill>
                                    <a:latin typeface="Cambria Math" panose="02040503050406030204" pitchFamily="18" charset="0"/>
                                  </a:rPr>
                                  <m:t>H</m:t>
                                </m:r>
                              </m:sub>
                            </m:sSub>
                            <m:d>
                              <m:dPr>
                                <m:ctrlPr>
                                  <a:rPr lang="ja-JP" altLang="en-US" sz="2000" b="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e>
                            </m:d>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𝑉</m:t>
                                </m:r>
                              </m:e>
                              <m:sub>
                                <m:r>
                                  <m:rPr>
                                    <m:nor/>
                                  </m:rPr>
                                  <a:rPr lang="ja-JP" altLang="en-US" sz="2000" b="0">
                                    <a:solidFill>
                                      <a:srgbClr val="FF0000"/>
                                    </a:solidFill>
                                    <a:latin typeface="Cambria Math" panose="02040503050406030204" pitchFamily="18" charset="0"/>
                                  </a:rPr>
                                  <m:t>xc</m:t>
                                </m:r>
                              </m:sub>
                            </m:sSub>
                            <m:d>
                              <m:dPr>
                                <m:ctrlPr>
                                  <a:rPr lang="ja-JP" altLang="en-US" sz="2000" b="0" i="1">
                                    <a:solidFill>
                                      <a:srgbClr val="FF0000"/>
                                    </a:solidFill>
                                    <a:latin typeface="Cambria Math" panose="02040503050406030204" pitchFamily="18" charset="0"/>
                                  </a:rPr>
                                </m:ctrlPr>
                              </m:dPr>
                              <m:e>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e>
                            </m:d>
                            <m:r>
                              <m:rPr>
                                <m:nor/>
                              </m:rPr>
                              <a:rPr lang="ja-JP" altLang="en-US" sz="2000" b="0" i="1">
                                <a:solidFill>
                                  <a:srgbClr val="0070C0"/>
                                </a:solidFill>
                                <a:latin typeface="Cambria Math" panose="02040503050406030204" pitchFamily="18" charset="0"/>
                              </a:rPr>
                              <m:t> </m:t>
                            </m:r>
                            <m:r>
                              <a:rPr lang="ja-JP" altLang="en-US" sz="2000" b="0" i="0">
                                <a:solidFill>
                                  <a:srgbClr val="0070C0"/>
                                </a:solidFill>
                                <a:latin typeface="Cambria Math" panose="02040503050406030204" pitchFamily="18" charset="0"/>
                              </a:rPr>
                              <m:t>,</m:t>
                            </m:r>
                          </m:e>
                        </m:mr>
                        <m:mr>
                          <m:e>
                            <m:r>
                              <m:rPr>
                                <m:nor/>
                              </m:rPr>
                              <a:rPr lang="ja-JP" altLang="en-US" sz="2000" b="0">
                                <a:solidFill>
                                  <a:srgbClr val="0070C0"/>
                                </a:solidFill>
                                <a:latin typeface="Cambria Math" panose="02040503050406030204" pitchFamily="18" charset="0"/>
                              </a:rPr>
                              <m:t>we</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like</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to</m:t>
                            </m:r>
                            <m:r>
                              <m:rPr>
                                <m:nor/>
                              </m:rPr>
                              <a:rPr lang="ja-JP" altLang="en-US" sz="2000" b="0">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calculate</m:t>
                            </m:r>
                            <m:r>
                              <m:rPr>
                                <m:nor/>
                              </m:rPr>
                              <a:rPr lang="ja-JP" altLang="en-US" sz="2000" b="0">
                                <a:solidFill>
                                  <a:srgbClr val="0070C0"/>
                                </a:solidFill>
                                <a:latin typeface="Cambria Math" panose="02040503050406030204" pitchFamily="18" charset="0"/>
                              </a:rPr>
                              <m:t> </m:t>
                            </m:r>
                            <m:r>
                              <a:rPr lang="ja-JP" altLang="en-US" sz="2000" b="0" i="1">
                                <a:solidFill>
                                  <a:srgbClr val="0070C0"/>
                                </a:solidFill>
                                <a:latin typeface="Cambria Math" panose="02040503050406030204" pitchFamily="18" charset="0"/>
                              </a:rPr>
                              <m:t>𝜑</m:t>
                            </m:r>
                            <m:r>
                              <a:rPr lang="ja-JP" altLang="en-US" sz="2000" b="0" i="0">
                                <a:solidFill>
                                  <a:srgbClr val="0070C0"/>
                                </a:solidFill>
                                <a:latin typeface="Cambria Math" panose="02040503050406030204" pitchFamily="18" charset="0"/>
                              </a:rPr>
                              <m:t>(</m:t>
                            </m:r>
                            <m:r>
                              <m:rPr>
                                <m:nor/>
                              </m:rPr>
                              <a:rPr lang="ja-JP" altLang="en-US" sz="2000" b="0" i="1">
                                <a:solidFill>
                                  <a:srgbClr val="0070C0"/>
                                </a:solidFill>
                                <a:latin typeface="Cambria Math" panose="02040503050406030204" pitchFamily="18" charset="0"/>
                              </a:rPr>
                              <m:t> </m:t>
                            </m:r>
                            <m:r>
                              <a:rPr lang="ja-JP" altLang="en-US" sz="2000" b="1" i="0">
                                <a:solidFill>
                                  <a:srgbClr val="0070C0"/>
                                </a:solidFill>
                                <a:latin typeface="Cambria Math" panose="02040503050406030204" pitchFamily="18" charset="0"/>
                              </a:rPr>
                              <m:t>𝐫</m:t>
                            </m:r>
                            <m:r>
                              <a:rPr lang="ja-JP" altLang="en-US" sz="2000" b="0" i="0">
                                <a:solidFill>
                                  <a:srgbClr val="0070C0"/>
                                </a:solidFill>
                                <a:latin typeface="Cambria Math" panose="02040503050406030204" pitchFamily="18" charset="0"/>
                              </a:rPr>
                              <m:t>,</m:t>
                            </m:r>
                            <m:r>
                              <a:rPr lang="ja-JP" altLang="en-US" sz="2000" b="0" i="1">
                                <a:solidFill>
                                  <a:srgbClr val="0070C0"/>
                                </a:solidFill>
                                <a:latin typeface="Cambria Math" panose="02040503050406030204" pitchFamily="18" charset="0"/>
                              </a:rPr>
                              <m:t>𝑡</m:t>
                            </m:r>
                            <m:r>
                              <a:rPr lang="ja-JP" altLang="en-US" sz="2000" b="0" i="0">
                                <a:solidFill>
                                  <a:srgbClr val="0070C0"/>
                                </a:solidFill>
                                <a:latin typeface="Cambria Math" panose="02040503050406030204" pitchFamily="18" charset="0"/>
                              </a:rPr>
                              <m:t>)</m:t>
                            </m:r>
                            <m:r>
                              <m:rPr>
                                <m:nor/>
                              </m:rPr>
                              <a:rPr lang="ja-JP" altLang="en-US" sz="2000" b="0" i="1">
                                <a:solidFill>
                                  <a:srgbClr val="0070C0"/>
                                </a:solidFill>
                                <a:latin typeface="Cambria Math" panose="02040503050406030204" pitchFamily="18" charset="0"/>
                              </a:rPr>
                              <m:t> </m:t>
                            </m:r>
                            <m:r>
                              <m:rPr>
                                <m:nor/>
                              </m:rPr>
                              <a:rPr lang="ja-JP" altLang="en-US" sz="2000" b="0">
                                <a:solidFill>
                                  <a:srgbClr val="0070C0"/>
                                </a:solidFill>
                                <a:latin typeface="Cambria Math" panose="02040503050406030204" pitchFamily="18" charset="0"/>
                              </a:rPr>
                              <m:t>sasisfying</m:t>
                            </m:r>
                            <m:r>
                              <m:rPr>
                                <m:nor/>
                              </m:rPr>
                              <a:rPr lang="ja-JP" altLang="en-US" sz="2000" b="0" i="1">
                                <a:solidFill>
                                  <a:srgbClr val="0070C0"/>
                                </a:solidFill>
                                <a:latin typeface="Cambria Math" panose="02040503050406030204" pitchFamily="18" charset="0"/>
                              </a:rPr>
                              <m:t> </m:t>
                            </m:r>
                            <m:d>
                              <m:dPr>
                                <m:ctrlPr>
                                  <a:rPr lang="ja-JP" altLang="en-US" sz="2000" b="0" i="1" smtClean="0">
                                    <a:solidFill>
                                      <a:srgbClr val="FF0000"/>
                                    </a:solidFill>
                                    <a:latin typeface="Cambria Math" panose="02040503050406030204" pitchFamily="18" charset="0"/>
                                  </a:rPr>
                                </m:ctrlPr>
                              </m:dPr>
                              <m:e>
                                <m:r>
                                  <a:rPr lang="ja-JP" altLang="en-US" sz="2000" b="0" i="1">
                                    <a:solidFill>
                                      <a:srgbClr val="FF0000"/>
                                    </a:solidFill>
                                    <a:latin typeface="Cambria Math" panose="02040503050406030204" pitchFamily="18" charset="0"/>
                                  </a:rPr>
                                  <m:t>𝑖</m:t>
                                </m:r>
                                <m:f>
                                  <m:fPr>
                                    <m:ctrlPr>
                                      <a:rPr lang="ja-JP" altLang="en-US" sz="2000" b="0" i="1">
                                        <a:solidFill>
                                          <a:srgbClr val="FF0000"/>
                                        </a:solidFill>
                                        <a:latin typeface="Cambria Math" panose="02040503050406030204" pitchFamily="18" charset="0"/>
                                      </a:rPr>
                                    </m:ctrlPr>
                                  </m:fPr>
                                  <m:num>
                                    <m:r>
                                      <a:rPr lang="ja-JP" altLang="en-US" sz="2000" b="0" i="0">
                                        <a:solidFill>
                                          <a:srgbClr val="FF0000"/>
                                        </a:solidFill>
                                        <a:latin typeface="Cambria Math" panose="02040503050406030204" pitchFamily="18" charset="0"/>
                                      </a:rPr>
                                      <m:t>𝜕</m:t>
                                    </m:r>
                                  </m:num>
                                  <m:den>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den>
                                </m:f>
                                <m:r>
                                  <a:rPr lang="ja-JP" altLang="en-US" sz="2000" b="0" i="0">
                                    <a:solidFill>
                                      <a:srgbClr val="FF0000"/>
                                    </a:solidFill>
                                    <a:latin typeface="Cambria Math" panose="02040503050406030204" pitchFamily="18" charset="0"/>
                                  </a:rPr>
                                  <m:t>−</m:t>
                                </m:r>
                                <m:sSub>
                                  <m:sSubPr>
                                    <m:ctrlPr>
                                      <a:rPr lang="ja-JP" altLang="en-US" sz="2000" b="0" i="1">
                                        <a:solidFill>
                                          <a:srgbClr val="FF0000"/>
                                        </a:solidFill>
                                        <a:latin typeface="Cambria Math" panose="02040503050406030204" pitchFamily="18" charset="0"/>
                                      </a:rPr>
                                    </m:ctrlPr>
                                  </m:sSubPr>
                                  <m:e>
                                    <m:r>
                                      <a:rPr lang="ja-JP" altLang="en-US" sz="2000" b="0" i="1">
                                        <a:solidFill>
                                          <a:srgbClr val="FF0000"/>
                                        </a:solidFill>
                                        <a:latin typeface="Cambria Math" panose="02040503050406030204" pitchFamily="18" charset="0"/>
                                      </a:rPr>
                                      <m:t>𝐻</m:t>
                                    </m:r>
                                  </m:e>
                                  <m:sub>
                                    <m:r>
                                      <a:rPr lang="ja-JP" altLang="en-US" sz="2000" b="0" i="0">
                                        <a:solidFill>
                                          <a:srgbClr val="FF0000"/>
                                        </a:solidFill>
                                        <a:latin typeface="Cambria Math" panose="02040503050406030204" pitchFamily="18" charset="0"/>
                                      </a:rPr>
                                      <m:t>0</m:t>
                                    </m:r>
                                  </m:sub>
                                </m:sSub>
                              </m:e>
                            </m:d>
                            <m:r>
                              <a:rPr lang="ja-JP" altLang="en-US" sz="2000" b="0" i="1">
                                <a:solidFill>
                                  <a:srgbClr val="FF0000"/>
                                </a:solidFill>
                                <a:latin typeface="Cambria Math" panose="02040503050406030204" pitchFamily="18" charset="0"/>
                              </a:rPr>
                              <m:t>𝜑</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0" i="1">
                                <a:solidFill>
                                  <a:srgbClr val="FF0000"/>
                                </a:solidFill>
                                <a:latin typeface="Cambria Math" panose="02040503050406030204" pitchFamily="18" charset="0"/>
                              </a:rPr>
                              <m:t>𝐹</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r>
                              <a:rPr lang="ja-JP" altLang="en-US" sz="2000" b="1" i="0">
                                <a:solidFill>
                                  <a:srgbClr val="FF0000"/>
                                </a:solidFill>
                                <a:latin typeface="Cambria Math" panose="02040503050406030204" pitchFamily="18" charset="0"/>
                              </a:rPr>
                              <m:t>𝐫</m:t>
                            </m:r>
                            <m:r>
                              <a:rPr lang="ja-JP" altLang="en-US" sz="2000" b="0" i="0">
                                <a:solidFill>
                                  <a:srgbClr val="FF0000"/>
                                </a:solidFill>
                                <a:latin typeface="Cambria Math" panose="02040503050406030204" pitchFamily="18" charset="0"/>
                              </a:rPr>
                              <m:t>,</m:t>
                            </m:r>
                            <m:r>
                              <a:rPr lang="ja-JP" altLang="en-US" sz="2000" b="0" i="1">
                                <a:solidFill>
                                  <a:srgbClr val="FF0000"/>
                                </a:solidFill>
                                <a:latin typeface="Cambria Math" panose="02040503050406030204" pitchFamily="18" charset="0"/>
                              </a:rPr>
                              <m:t>𝑡</m:t>
                            </m:r>
                            <m:r>
                              <a:rPr lang="ja-JP" altLang="en-US" sz="2000" b="0" i="0">
                                <a:solidFill>
                                  <a:srgbClr val="FF0000"/>
                                </a:solidFill>
                                <a:latin typeface="Cambria Math" panose="02040503050406030204" pitchFamily="18" charset="0"/>
                              </a:rPr>
                              <m:t>)</m:t>
                            </m:r>
                            <m:r>
                              <m:rPr>
                                <m:nor/>
                              </m:rPr>
                              <a:rPr lang="ja-JP" altLang="en-US" sz="2000" b="0" i="1">
                                <a:solidFill>
                                  <a:srgbClr val="FF0000"/>
                                </a:solidFill>
                                <a:latin typeface="Cambria Math" panose="02040503050406030204" pitchFamily="18" charset="0"/>
                              </a:rPr>
                              <m:t>   </m:t>
                            </m:r>
                          </m:e>
                        </m:mr>
                        <m:mr>
                          <m:e>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𝑖</m:t>
                                </m:r>
                                <m:f>
                                  <m:fPr>
                                    <m:ctrlPr>
                                      <a:rPr lang="ja-JP" altLang="en-US" sz="2000" i="1">
                                        <a:solidFill>
                                          <a:srgbClr val="0070C0"/>
                                        </a:solidFill>
                                        <a:latin typeface="Cambria Math" panose="02040503050406030204" pitchFamily="18" charset="0"/>
                                      </a:rPr>
                                    </m:ctrlPr>
                                  </m:fPr>
                                  <m:num>
                                    <m:r>
                                      <a:rPr lang="ja-JP" altLang="en-US" sz="2000">
                                        <a:solidFill>
                                          <a:srgbClr val="0070C0"/>
                                        </a:solidFill>
                                        <a:latin typeface="Cambria Math" panose="02040503050406030204" pitchFamily="18" charset="0"/>
                                      </a:rPr>
                                      <m:t>𝜕</m:t>
                                    </m:r>
                                  </m:num>
                                  <m:den>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den>
                                </m:f>
                                <m:r>
                                  <a:rPr lang="ja-JP" altLang="en-US" sz="2000">
                                    <a:solidFill>
                                      <a:srgbClr val="0070C0"/>
                                    </a:solidFill>
                                    <a:latin typeface="Cambria Math" panose="02040503050406030204" pitchFamily="18" charset="0"/>
                                  </a:rPr>
                                  <m:t>−</m:t>
                                </m:r>
                                <m:sSub>
                                  <m:sSubPr>
                                    <m:ctrlPr>
                                      <a:rPr lang="ja-JP" altLang="en-US" sz="2000" i="1">
                                        <a:solidFill>
                                          <a:srgbClr val="0070C0"/>
                                        </a:solidFill>
                                        <a:latin typeface="Cambria Math" panose="02040503050406030204" pitchFamily="18" charset="0"/>
                                      </a:rPr>
                                    </m:ctrlPr>
                                  </m:sSubPr>
                                  <m:e>
                                    <m:r>
                                      <a:rPr lang="ja-JP" altLang="en-US" sz="2000" i="1">
                                        <a:solidFill>
                                          <a:srgbClr val="0070C0"/>
                                        </a:solidFill>
                                        <a:latin typeface="Cambria Math" panose="02040503050406030204" pitchFamily="18" charset="0"/>
                                      </a:rPr>
                                      <m:t>𝐻</m:t>
                                    </m:r>
                                  </m:e>
                                  <m:sub>
                                    <m:r>
                                      <a:rPr lang="ja-JP" altLang="en-US" sz="2000">
                                        <a:solidFill>
                                          <a:srgbClr val="0070C0"/>
                                        </a:solidFill>
                                        <a:latin typeface="Cambria Math" panose="02040503050406030204" pitchFamily="18" charset="0"/>
                                      </a:rPr>
                                      <m:t>0</m:t>
                                    </m:r>
                                  </m:sub>
                                </m:sSub>
                              </m:e>
                            </m:d>
                            <m:sSub>
                              <m:sSubPr>
                                <m:ctrlPr>
                                  <a:rPr lang="ja-JP" altLang="en-US" sz="2000" i="1">
                                    <a:solidFill>
                                      <a:srgbClr val="0070C0"/>
                                    </a:solidFill>
                                    <a:latin typeface="Cambria Math" panose="02040503050406030204" pitchFamily="18" charset="0"/>
                                  </a:rPr>
                                </m:ctrlPr>
                              </m:sSubPr>
                              <m:e>
                                <m:r>
                                  <a:rPr lang="ja-JP" altLang="en-US" sz="2000" i="1">
                                    <a:solidFill>
                                      <a:srgbClr val="0070C0"/>
                                    </a:solidFill>
                                    <a:latin typeface="Cambria Math" panose="02040503050406030204" pitchFamily="18" charset="0"/>
                                  </a:rPr>
                                  <m:t>𝐺</m:t>
                                </m:r>
                              </m:e>
                              <m:sub>
                                <m:r>
                                  <a:rPr lang="ja-JP" altLang="en-US" sz="2000">
                                    <a:solidFill>
                                      <a:srgbClr val="0070C0"/>
                                    </a:solidFill>
                                    <a:latin typeface="Cambria Math" panose="02040503050406030204" pitchFamily="18" charset="0"/>
                                  </a:rPr>
                                  <m:t>0</m:t>
                                </m:r>
                              </m:sub>
                            </m:sSub>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𝛿</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𝑡</m:t>
                            </m:r>
                            <m:r>
                              <a:rPr lang="ja-JP" altLang="en-US" sz="2000">
                                <a:solidFill>
                                  <a:srgbClr val="0070C0"/>
                                </a:solidFill>
                                <a:latin typeface="Cambria Math" panose="02040503050406030204" pitchFamily="18" charset="0"/>
                              </a:rPr>
                              <m:t>′)</m:t>
                            </m:r>
                            <m:r>
                              <a:rPr lang="ja-JP" altLang="en-US" sz="2000" i="1">
                                <a:solidFill>
                                  <a:srgbClr val="0070C0"/>
                                </a:solidFill>
                                <a:latin typeface="Cambria Math" panose="02040503050406030204" pitchFamily="18" charset="0"/>
                              </a:rPr>
                              <m:t>𝛿</m:t>
                            </m:r>
                            <m:r>
                              <a:rPr lang="ja-JP" altLang="en-US" sz="2000">
                                <a:solidFill>
                                  <a:srgbClr val="0070C0"/>
                                </a:solidFill>
                                <a:latin typeface="Cambria Math" panose="02040503050406030204" pitchFamily="18" charset="0"/>
                              </a:rPr>
                              <m:t>(</m:t>
                            </m:r>
                            <m:r>
                              <a:rPr lang="ja-JP" altLang="en-US" sz="2000" b="1">
                                <a:solidFill>
                                  <a:srgbClr val="0070C0"/>
                                </a:solidFill>
                                <a:latin typeface="Cambria Math" panose="02040503050406030204" pitchFamily="18" charset="0"/>
                              </a:rPr>
                              <m:t>𝐫</m:t>
                            </m:r>
                            <m:r>
                              <a:rPr lang="ja-JP" altLang="en-US" sz="2000">
                                <a:solidFill>
                                  <a:srgbClr val="0070C0"/>
                                </a:solidFill>
                                <a:latin typeface="Cambria Math" panose="02040503050406030204" pitchFamily="18" charset="0"/>
                              </a:rPr>
                              <m:t>−</m:t>
                            </m:r>
                            <m:sSup>
                              <m:sSupPr>
                                <m:ctrlPr>
                                  <a:rPr lang="ja-JP" altLang="en-US" sz="2000" b="1" i="1">
                                    <a:solidFill>
                                      <a:srgbClr val="0070C0"/>
                                    </a:solidFill>
                                    <a:latin typeface="Cambria Math" panose="02040503050406030204" pitchFamily="18" charset="0"/>
                                  </a:rPr>
                                </m:ctrlPr>
                              </m:sSupPr>
                              <m:e>
                                <m:r>
                                  <a:rPr lang="ja-JP" altLang="en-US" sz="2000" b="1">
                                    <a:solidFill>
                                      <a:srgbClr val="0070C0"/>
                                    </a:solidFill>
                                    <a:latin typeface="Cambria Math" panose="02040503050406030204" pitchFamily="18" charset="0"/>
                                  </a:rPr>
                                  <m:t>𝐫</m:t>
                                </m:r>
                              </m:e>
                              <m:sup>
                                <m:r>
                                  <a:rPr lang="ja-JP" altLang="en-US" sz="2000" b="1" i="1">
                                    <a:solidFill>
                                      <a:srgbClr val="0070C0"/>
                                    </a:solidFill>
                                    <a:latin typeface="Cambria Math" panose="02040503050406030204" pitchFamily="18" charset="0"/>
                                  </a:rPr>
                                  <m:t>′</m:t>
                                </m:r>
                              </m:sup>
                            </m:sSup>
                            <m:r>
                              <a:rPr lang="en-US" altLang="ja-JP" sz="2000" b="0" i="1" smtClean="0">
                                <a:solidFill>
                                  <a:srgbClr val="0070C0"/>
                                </a:solidFill>
                                <a:latin typeface="Cambria Math" panose="02040503050406030204" pitchFamily="18" charset="0"/>
                              </a:rPr>
                              <m:t>)</m:t>
                            </m:r>
                          </m:e>
                        </m:mr>
                        <m:mr>
                          <m:e>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𝐺</m:t>
                                </m:r>
                              </m:e>
                              <m:sub>
                                <m:r>
                                  <a:rPr lang="ja-JP" altLang="en-US" sz="2000" b="0" i="0">
                                    <a:solidFill>
                                      <a:srgbClr val="0070C0"/>
                                    </a:solidFill>
                                    <a:latin typeface="Cambria Math" panose="02040503050406030204" pitchFamily="18" charset="0"/>
                                  </a:rPr>
                                  <m:t>0</m:t>
                                </m:r>
                              </m:sub>
                            </m:sSub>
                            <m:r>
                              <a:rPr lang="ja-JP" altLang="en-US" sz="2000" b="0" i="0">
                                <a:solidFill>
                                  <a:srgbClr val="0070C0"/>
                                </a:solidFill>
                                <a:latin typeface="Cambria Math" panose="02040503050406030204" pitchFamily="18" charset="0"/>
                              </a:rPr>
                              <m:t>=</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1</m:t>
                                </m:r>
                              </m:num>
                              <m:den>
                                <m:r>
                                  <a:rPr lang="ja-JP" altLang="en-US" sz="2000" b="0" i="1">
                                    <a:solidFill>
                                      <a:srgbClr val="0070C0"/>
                                    </a:solidFill>
                                    <a:latin typeface="Cambria Math" panose="02040503050406030204" pitchFamily="18" charset="0"/>
                                  </a:rPr>
                                  <m:t>𝑖</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m:t>
                                    </m:r>
                                  </m:num>
                                  <m:den>
                                    <m:r>
                                      <a:rPr lang="ja-JP" altLang="en-US" sz="2000" b="0" i="0">
                                        <a:solidFill>
                                          <a:srgbClr val="0070C0"/>
                                        </a:solidFill>
                                        <a:latin typeface="Cambria Math" panose="02040503050406030204" pitchFamily="18" charset="0"/>
                                      </a:rPr>
                                      <m:t>𝜕</m:t>
                                    </m:r>
                                    <m:r>
                                      <a:rPr lang="ja-JP" altLang="en-US" sz="2000" b="0" i="1">
                                        <a:solidFill>
                                          <a:srgbClr val="0070C0"/>
                                        </a:solidFill>
                                        <a:latin typeface="Cambria Math" panose="02040503050406030204" pitchFamily="18" charset="0"/>
                                      </a:rPr>
                                      <m:t>𝑡</m:t>
                                    </m:r>
                                  </m:den>
                                </m:f>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𝐻</m:t>
                                    </m:r>
                                  </m:e>
                                  <m:sub>
                                    <m:r>
                                      <a:rPr lang="ja-JP" altLang="en-US" sz="2000" b="0" i="0">
                                        <a:solidFill>
                                          <a:srgbClr val="0070C0"/>
                                        </a:solidFill>
                                        <a:latin typeface="Cambria Math" panose="02040503050406030204" pitchFamily="18" charset="0"/>
                                      </a:rPr>
                                      <m:t>0</m:t>
                                    </m:r>
                                  </m:sub>
                                </m:sSub>
                              </m:den>
                            </m:f>
                            <m:r>
                              <a:rPr lang="ja-JP" altLang="en-US" sz="2000" b="0" i="0">
                                <a:solidFill>
                                  <a:srgbClr val="0070C0"/>
                                </a:solidFill>
                                <a:latin typeface="Cambria Math" panose="02040503050406030204" pitchFamily="18" charset="0"/>
                              </a:rPr>
                              <m:t>=</m:t>
                            </m:r>
                            <m:f>
                              <m:fPr>
                                <m:ctrlPr>
                                  <a:rPr lang="ja-JP" altLang="en-US" sz="2000" b="0" i="1">
                                    <a:solidFill>
                                      <a:srgbClr val="0070C0"/>
                                    </a:solidFill>
                                    <a:latin typeface="Cambria Math" panose="02040503050406030204" pitchFamily="18" charset="0"/>
                                  </a:rPr>
                                </m:ctrlPr>
                              </m:fPr>
                              <m:num>
                                <m:r>
                                  <a:rPr lang="ja-JP" altLang="en-US" sz="2000" b="0" i="0">
                                    <a:solidFill>
                                      <a:srgbClr val="0070C0"/>
                                    </a:solidFill>
                                    <a:latin typeface="Cambria Math" panose="02040503050406030204" pitchFamily="18" charset="0"/>
                                  </a:rPr>
                                  <m:t>1</m:t>
                                </m:r>
                              </m:num>
                              <m:den>
                                <m:r>
                                  <a:rPr lang="ja-JP" altLang="en-US" sz="2000" b="0" i="1">
                                    <a:solidFill>
                                      <a:srgbClr val="0070C0"/>
                                    </a:solidFill>
                                    <a:latin typeface="Cambria Math" panose="02040503050406030204" pitchFamily="18" charset="0"/>
                                  </a:rPr>
                                  <m:t>𝜔</m:t>
                                </m:r>
                                <m:r>
                                  <a:rPr lang="ja-JP" altLang="en-US" sz="2000" b="0" i="0">
                                    <a:solidFill>
                                      <a:srgbClr val="0070C0"/>
                                    </a:solidFill>
                                    <a:latin typeface="Cambria Math" panose="02040503050406030204" pitchFamily="18" charset="0"/>
                                  </a:rPr>
                                  <m:t>−</m:t>
                                </m:r>
                                <m:sSub>
                                  <m:sSubPr>
                                    <m:ctrlPr>
                                      <a:rPr lang="ja-JP" altLang="en-US" sz="2000" b="0" i="1">
                                        <a:solidFill>
                                          <a:srgbClr val="0070C0"/>
                                        </a:solidFill>
                                        <a:latin typeface="Cambria Math" panose="02040503050406030204" pitchFamily="18" charset="0"/>
                                      </a:rPr>
                                    </m:ctrlPr>
                                  </m:sSubPr>
                                  <m:e>
                                    <m:r>
                                      <a:rPr lang="ja-JP" altLang="en-US" sz="2000" b="0" i="1">
                                        <a:solidFill>
                                          <a:srgbClr val="0070C0"/>
                                        </a:solidFill>
                                        <a:latin typeface="Cambria Math" panose="02040503050406030204" pitchFamily="18" charset="0"/>
                                      </a:rPr>
                                      <m:t>𝐻</m:t>
                                    </m:r>
                                  </m:e>
                                  <m:sub>
                                    <m:r>
                                      <a:rPr lang="ja-JP" altLang="en-US" sz="2000" b="0" i="0">
                                        <a:solidFill>
                                          <a:srgbClr val="0070C0"/>
                                        </a:solidFill>
                                        <a:latin typeface="Cambria Math" panose="02040503050406030204" pitchFamily="18" charset="0"/>
                                      </a:rPr>
                                      <m:t>0</m:t>
                                    </m:r>
                                  </m:sub>
                                </m:sSub>
                              </m:den>
                            </m:f>
                            <m:r>
                              <a:rPr lang="ja-JP" altLang="en-US" sz="2000" b="0" i="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Note</m:t>
                            </m:r>
                            <m:r>
                              <a:rPr lang="en-US" altLang="ja-JP" sz="2000" b="0" i="0" smtClean="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boundary</m:t>
                            </m:r>
                            <m:r>
                              <a:rPr lang="en-US" altLang="ja-JP" sz="2000" b="0" i="0" smtClean="0">
                                <a:solidFill>
                                  <a:srgbClr val="0070C0"/>
                                </a:solidFill>
                                <a:latin typeface="Cambria Math" panose="02040503050406030204" pitchFamily="18" charset="0"/>
                              </a:rPr>
                              <m:t> </m:t>
                            </m:r>
                            <m:r>
                              <m:rPr>
                                <m:sty m:val="p"/>
                              </m:rPr>
                              <a:rPr lang="en-US" altLang="ja-JP" sz="2000" b="0" i="0" smtClean="0">
                                <a:solidFill>
                                  <a:srgbClr val="0070C0"/>
                                </a:solidFill>
                                <a:latin typeface="Cambria Math" panose="02040503050406030204" pitchFamily="18" charset="0"/>
                              </a:rPr>
                              <m:t>condition</m:t>
                            </m:r>
                            <m:r>
                              <a:rPr lang="ja-JP" altLang="en-US" sz="2000" b="0" i="0">
                                <a:solidFill>
                                  <a:srgbClr val="0070C0"/>
                                </a:solidFill>
                                <a:latin typeface="Cambria Math" panose="02040503050406030204" pitchFamily="18" charset="0"/>
                              </a:rPr>
                              <m:t>）</m:t>
                            </m:r>
                          </m:e>
                        </m:mr>
                      </m:m>
                    </m:oMath>
                  </m:oMathPara>
                </a14:m>
                <a:endParaRPr lang="ja-JP" altLang="en-US" sz="20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179153" y="3776256"/>
                <a:ext cx="8280407" cy="3061736"/>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179153" y="2116699"/>
                <a:ext cx="7966092" cy="1800749"/>
              </a:xfrm>
              <a:prstGeom prst="rect">
                <a:avLst/>
              </a:prstGeom>
            </p:spPr>
            <p:txBody>
              <a:bodyPr wrap="none">
                <a:spAutoFit/>
              </a:bodyPr>
              <a:lstStyle/>
              <a:p>
                <a:r>
                  <a:rPr lang="en-US" altLang="ja-JP" sz="2000" dirty="0" smtClean="0">
                    <a:latin typeface="Cambria Math" panose="02040503050406030204" pitchFamily="18" charset="0"/>
                  </a:rPr>
                  <a:t>* </a:t>
                </a:r>
                <a:r>
                  <a:rPr lang="en-US" altLang="ja-JP" sz="2000" dirty="0" smtClean="0">
                    <a:solidFill>
                      <a:srgbClr val="C00000"/>
                    </a:solidFill>
                    <a:latin typeface="Cambria Math" panose="02040503050406030204" pitchFamily="18" charset="0"/>
                  </a:rPr>
                  <a:t>Example2: </a:t>
                </a:r>
                <a14:m>
                  <m:oMath xmlns:m="http://schemas.openxmlformats.org/officeDocument/2006/math">
                    <m:d>
                      <m:dPr>
                        <m:ctrlPr>
                          <a:rPr lang="ja-JP" altLang="en-US" sz="2000" i="1">
                            <a:latin typeface="Cambria Math" panose="02040503050406030204" pitchFamily="18" charset="0"/>
                          </a:rPr>
                        </m:ctrlPr>
                      </m:dPr>
                      <m:e>
                        <m:r>
                          <a:rPr lang="ja-JP" altLang="en-US" sz="2000" i="1">
                            <a:latin typeface="Cambria Math" panose="02040503050406030204" pitchFamily="18" charset="0"/>
                          </a:rPr>
                          <m:t>𝑖</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m:t>
                            </m:r>
                          </m:num>
                          <m:den>
                            <m:r>
                              <a:rPr lang="ja-JP" altLang="en-US" sz="2000">
                                <a:latin typeface="Cambria Math" panose="02040503050406030204" pitchFamily="18" charset="0"/>
                              </a:rPr>
                              <m:t>𝜕</m:t>
                            </m:r>
                            <m:r>
                              <a:rPr lang="ja-JP" altLang="en-US" sz="2000" i="1">
                                <a:latin typeface="Cambria Math" panose="02040503050406030204" pitchFamily="18" charset="0"/>
                              </a:rPr>
                              <m:t>𝑡</m:t>
                            </m:r>
                          </m:den>
                        </m:f>
                        <m:r>
                          <a:rPr lang="ja-JP" altLang="en-US" sz="2000">
                            <a:latin typeface="Cambria Math" panose="02040503050406030204" pitchFamily="18" charset="0"/>
                          </a:rPr>
                          <m:t>−</m:t>
                        </m:r>
                        <m:r>
                          <a:rPr lang="en-US" altLang="ja-JP" sz="2000" i="1">
                            <a:latin typeface="Cambria Math" panose="02040503050406030204" pitchFamily="18" charset="0"/>
                          </a:rPr>
                          <m:t>𝐸</m:t>
                        </m:r>
                      </m:e>
                    </m:d>
                    <m:r>
                      <m:rPr>
                        <m:sty m:val="p"/>
                      </m:rPr>
                      <a:rPr lang="en-US" altLang="ja-JP" sz="2000">
                        <a:latin typeface="Cambria Math" panose="02040503050406030204" pitchFamily="18" charset="0"/>
                      </a:rPr>
                      <m:t>f</m:t>
                    </m:r>
                    <m:r>
                      <a:rPr lang="en-US" altLang="ja-JP" sz="2000">
                        <a:latin typeface="Cambria Math" panose="02040503050406030204" pitchFamily="18" charset="0"/>
                      </a:rPr>
                      <m:t>(</m:t>
                    </m:r>
                    <m:r>
                      <m:rPr>
                        <m:sty m:val="p"/>
                      </m:rPr>
                      <a:rPr lang="en-US" altLang="ja-JP" sz="2000">
                        <a:latin typeface="Cambria Math" panose="02040503050406030204" pitchFamily="18" charset="0"/>
                      </a:rPr>
                      <m:t>t</m:t>
                    </m:r>
                    <m:r>
                      <a:rPr lang="en-US" altLang="ja-JP"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m:rPr>
                        <m:sty m:val="p"/>
                      </m:rPr>
                      <a:rPr lang="en-US" altLang="ja-JP" sz="2000">
                        <a:latin typeface="Cambria Math" panose="02040503050406030204" pitchFamily="18" charset="0"/>
                      </a:rPr>
                      <m:t>t</m:t>
                    </m:r>
                    <m:r>
                      <a:rPr lang="ja-JP" altLang="en-US" sz="2000">
                        <a:latin typeface="Cambria Math" panose="02040503050406030204" pitchFamily="18" charset="0"/>
                      </a:rPr>
                      <m:t>)</m:t>
                    </m:r>
                  </m:oMath>
                </a14:m>
                <a:r>
                  <a:rPr lang="ja-JP" altLang="en-US" sz="2000" dirty="0">
                    <a:latin typeface="Cambria Math" panose="02040503050406030204" pitchFamily="18" charset="0"/>
                  </a:rPr>
                  <a:t> </a:t>
                </a:r>
                <a:r>
                  <a:rPr lang="ja-JP" altLang="en-US" sz="2000" dirty="0" smtClean="0">
                    <a:latin typeface="Cambria Math" panose="02040503050406030204" pitchFamily="18" charset="0"/>
                  </a:rPr>
                  <a:t>    </a:t>
                </a:r>
                <a:r>
                  <a:rPr lang="en-US" altLang="ja-JP" sz="2000" dirty="0" smtClean="0">
                    <a:latin typeface="Cambria Math" panose="02040503050406030204" pitchFamily="18" charset="0"/>
                    <a:sym typeface="Wingdings" panose="05000000000000000000" pitchFamily="2" charset="2"/>
                  </a:rPr>
                  <a:t>  </a:t>
                </a:r>
                <a14:m>
                  <m:oMath xmlns:m="http://schemas.openxmlformats.org/officeDocument/2006/math">
                    <m:d>
                      <m:dPr>
                        <m:ctrlPr>
                          <a:rPr lang="ja-JP" altLang="en-US" sz="2000" i="1">
                            <a:latin typeface="Cambria Math" panose="02040503050406030204" pitchFamily="18" charset="0"/>
                          </a:rPr>
                        </m:ctrlPr>
                      </m:dPr>
                      <m:e>
                        <m:r>
                          <a:rPr lang="ja-JP" altLang="en-US" sz="2000" i="1">
                            <a:latin typeface="Cambria Math" panose="02040503050406030204" pitchFamily="18" charset="0"/>
                          </a:rPr>
                          <m:t>𝑖</m:t>
                        </m:r>
                        <m:f>
                          <m:fPr>
                            <m:ctrlPr>
                              <a:rPr lang="ja-JP" altLang="en-US" sz="2000" i="1">
                                <a:latin typeface="Cambria Math" panose="02040503050406030204" pitchFamily="18" charset="0"/>
                              </a:rPr>
                            </m:ctrlPr>
                          </m:fPr>
                          <m:num>
                            <m:r>
                              <a:rPr lang="ja-JP" altLang="en-US" sz="2000">
                                <a:latin typeface="Cambria Math" panose="02040503050406030204" pitchFamily="18" charset="0"/>
                              </a:rPr>
                              <m:t>𝜕</m:t>
                            </m:r>
                          </m:num>
                          <m:den>
                            <m:r>
                              <a:rPr lang="ja-JP" altLang="en-US" sz="2000">
                                <a:latin typeface="Cambria Math" panose="02040503050406030204" pitchFamily="18" charset="0"/>
                              </a:rPr>
                              <m:t>𝜕</m:t>
                            </m:r>
                            <m:r>
                              <a:rPr lang="ja-JP" altLang="en-US" sz="2000" i="1">
                                <a:latin typeface="Cambria Math" panose="02040503050406030204" pitchFamily="18" charset="0"/>
                              </a:rPr>
                              <m:t>𝑡</m:t>
                            </m:r>
                          </m:den>
                        </m:f>
                        <m:r>
                          <a:rPr lang="ja-JP" altLang="en-US" sz="2000">
                            <a:latin typeface="Cambria Math" panose="02040503050406030204" pitchFamily="18" charset="0"/>
                          </a:rPr>
                          <m:t>−</m:t>
                        </m:r>
                        <m:r>
                          <a:rPr lang="en-US" altLang="ja-JP" sz="2000" i="1">
                            <a:latin typeface="Cambria Math" panose="02040503050406030204" pitchFamily="18" charset="0"/>
                          </a:rPr>
                          <m:t>𝐸</m:t>
                        </m:r>
                      </m:e>
                    </m:d>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𝑡</m:t>
                            </m:r>
                          </m:e>
                          <m:sup>
                            <m:r>
                              <a:rPr lang="en-US" altLang="ja-JP" sz="2000" b="0" i="1" smtClean="0">
                                <a:latin typeface="Cambria Math" panose="02040503050406030204" pitchFamily="18" charset="0"/>
                              </a:rPr>
                              <m:t>′</m:t>
                            </m:r>
                          </m:sup>
                        </m:sSup>
                      </m:e>
                    </m:d>
                    <m:r>
                      <a:rPr lang="en-US" altLang="ja-JP" sz="2000">
                        <a:latin typeface="Cambria Math" panose="02040503050406030204" pitchFamily="18" charset="0"/>
                      </a:rPr>
                      <m:t>=</m:t>
                    </m:r>
                    <m:r>
                      <a:rPr lang="ja-JP" altLang="en-US" sz="2000" i="1" dirty="0" smtClean="0">
                        <a:latin typeface="Cambria Math" panose="02040503050406030204" pitchFamily="18" charset="0"/>
                      </a:rPr>
                      <m:t>𝛿</m:t>
                    </m:r>
                    <m:d>
                      <m:dPr>
                        <m:ctrlPr>
                          <a:rPr lang="ja-JP" altLang="en-US" sz="2000" i="1" dirty="0">
                            <a:latin typeface="Cambria Math" panose="02040503050406030204" pitchFamily="18" charset="0"/>
                          </a:rPr>
                        </m:ctrlPr>
                      </m:dPr>
                      <m:e>
                        <m:r>
                          <a:rPr lang="en-US" altLang="ja-JP" sz="2000" i="1">
                            <a:latin typeface="Cambria Math" panose="02040503050406030204" pitchFamily="18" charset="0"/>
                          </a:rPr>
                          <m:t>𝑡</m:t>
                        </m:r>
                        <m:r>
                          <a:rPr lang="en-US" altLang="ja-JP" sz="2000" b="0" i="1" smtClean="0">
                            <a:latin typeface="Cambria Math" panose="02040503050406030204" pitchFamily="18" charset="0"/>
                          </a:rPr>
                          <m:t>−</m:t>
                        </m:r>
                        <m:sSup>
                          <m:sSupPr>
                            <m:ctrlPr>
                              <a:rPr lang="en-US" altLang="ja-JP" sz="2000" b="0" i="1" smtClean="0">
                                <a:latin typeface="Cambria Math" panose="02040503050406030204" pitchFamily="18" charset="0"/>
                              </a:rPr>
                            </m:ctrlPr>
                          </m:sSupPr>
                          <m:e>
                            <m:r>
                              <a:rPr lang="en-US" altLang="ja-JP" sz="2000" b="0" i="1" smtClean="0">
                                <a:latin typeface="Cambria Math" panose="02040503050406030204" pitchFamily="18" charset="0"/>
                              </a:rPr>
                              <m:t>𝑡</m:t>
                            </m:r>
                          </m:e>
                          <m:sup>
                            <m:r>
                              <a:rPr lang="en-US" altLang="ja-JP" sz="2000" b="0" i="1" smtClean="0">
                                <a:latin typeface="Cambria Math" panose="02040503050406030204" pitchFamily="18" charset="0"/>
                              </a:rPr>
                              <m:t>′</m:t>
                            </m:r>
                          </m:sup>
                        </m:sSup>
                      </m:e>
                    </m:d>
                  </m:oMath>
                </a14:m>
                <a:endParaRPr lang="en-US" altLang="ja-JP" sz="2000" b="0" i="1" dirty="0" smtClean="0">
                  <a:latin typeface="Cambria Math" panose="02040503050406030204" pitchFamily="18" charset="0"/>
                </a:endParaRPr>
              </a:p>
              <a:p>
                <a:r>
                  <a:rPr lang="ja-JP" altLang="en-US" sz="2000" dirty="0" smtClean="0"/>
                  <a:t>     </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up>
                    </m:sSup>
                  </m:oMath>
                </a14:m>
                <a:r>
                  <a:rPr lang="en-US" altLang="ja-JP" sz="2000" dirty="0" smtClean="0">
                    <a:latin typeface="Cambria Math" panose="02040503050406030204" pitchFamily="18" charset="0"/>
                  </a:rPr>
                  <a:t> or  </a:t>
                </a:r>
                <a14:m>
                  <m:oMath xmlns:m="http://schemas.openxmlformats.org/officeDocument/2006/math">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𝑡</m:t>
                        </m:r>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b="0" i="1" smtClean="0">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up>
                    </m:sSup>
                  </m:oMath>
                </a14:m>
                <a:endParaRPr lang="en-US" altLang="ja-JP" sz="2000" dirty="0" smtClean="0">
                  <a:latin typeface="Cambria Math" panose="02040503050406030204" pitchFamily="18" charset="0"/>
                </a:endParaRPr>
              </a:p>
              <a:p>
                <a:r>
                  <a:rPr lang="en-US" altLang="ja-JP" sz="2000" dirty="0">
                    <a:latin typeface="Cambria Math" panose="02040503050406030204" pitchFamily="18" charset="0"/>
                  </a:rPr>
                  <a:t> </a:t>
                </a:r>
                <a:r>
                  <a:rPr lang="en-US" altLang="ja-JP" sz="2000" dirty="0" smtClean="0">
                    <a:latin typeface="Cambria Math" panose="02040503050406030204" pitchFamily="18" charset="0"/>
                  </a:rPr>
                  <a:t>     (</a:t>
                </a:r>
                <a14:m>
                  <m:oMath xmlns:m="http://schemas.openxmlformats.org/officeDocument/2006/math">
                    <m:r>
                      <a:rPr lang="ja-JP" altLang="en-US" sz="2000" i="1" dirty="0">
                        <a:latin typeface="Cambria Math" panose="02040503050406030204" pitchFamily="18" charset="0"/>
                      </a:rPr>
                      <m:t>𝛿</m:t>
                    </m:r>
                    <m:d>
                      <m:dPr>
                        <m:ctrlPr>
                          <a:rPr lang="ja-JP" altLang="en-US" sz="2000" i="1" dirty="0">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oMath>
                </a14:m>
                <a:r>
                  <a:rPr lang="en-US" altLang="ja-JP" sz="2000" dirty="0" smtClean="0">
                    <a:latin typeface="Cambria Math" panose="02040503050406030204" pitchFamily="18" charset="0"/>
                  </a:rPr>
                  <a:t> means  “impact force”.)</a:t>
                </a:r>
              </a:p>
              <a:p>
                <a:endParaRPr lang="en-US" altLang="ja-JP" sz="800" dirty="0" smtClean="0">
                  <a:latin typeface="Cambria Math" panose="02040503050406030204" pitchFamily="18" charset="0"/>
                </a:endParaRPr>
              </a:p>
              <a:p>
                <a:r>
                  <a:rPr lang="en-US" altLang="ja-JP" sz="2000" dirty="0" smtClean="0">
                    <a:latin typeface="Cambria Math" panose="02040503050406030204" pitchFamily="18" charset="0"/>
                  </a:rPr>
                  <a:t>*  </a:t>
                </a:r>
                <a:r>
                  <a:rPr lang="en-US" altLang="ja-JP" sz="2000" dirty="0" smtClean="0">
                    <a:solidFill>
                      <a:srgbClr val="C00000"/>
                    </a:solidFill>
                    <a:latin typeface="Cambria Math" panose="02040503050406030204" pitchFamily="18" charset="0"/>
                  </a:rPr>
                  <a:t>Fourier transformation:</a:t>
                </a:r>
                <a14:m>
                  <m:oMath xmlns:m="http://schemas.openxmlformats.org/officeDocument/2006/math">
                    <m:r>
                      <a:rPr lang="en-US" altLang="ja-JP" sz="2000" b="0" i="0" smtClean="0">
                        <a:solidFill>
                          <a:srgbClr val="C00000"/>
                        </a:solidFill>
                        <a:latin typeface="Cambria Math" panose="02040503050406030204" pitchFamily="18" charset="0"/>
                      </a:rPr>
                      <m:t>    </m:t>
                    </m:r>
                    <m:r>
                      <a:rPr lang="ja-JP" altLang="en-US" sz="2000" i="1">
                        <a:latin typeface="Cambria Math" panose="02040503050406030204" pitchFamily="18" charset="0"/>
                      </a:rPr>
                      <m:t>𝜃</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e>
                    </m:d>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𝑒</m:t>
                        </m:r>
                      </m:e>
                      <m:sup>
                        <m:r>
                          <a:rPr lang="en-US" altLang="ja-JP" sz="2000" i="1">
                            <a:latin typeface="Cambria Math" panose="02040503050406030204" pitchFamily="18" charset="0"/>
                          </a:rPr>
                          <m:t>−</m:t>
                        </m:r>
                        <m:r>
                          <a:rPr lang="en-US" altLang="ja-JP" sz="2000" i="1">
                            <a:latin typeface="Cambria Math" panose="02040503050406030204" pitchFamily="18" charset="0"/>
                          </a:rPr>
                          <m:t>𝑖𝐸</m:t>
                        </m:r>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𝑡</m:t>
                            </m:r>
                          </m:e>
                          <m:sup>
                            <m:r>
                              <a:rPr lang="en-US" altLang="ja-JP" sz="2000" i="1">
                                <a:latin typeface="Cambria Math" panose="02040503050406030204" pitchFamily="18" charset="0"/>
                              </a:rPr>
                              <m:t>′</m:t>
                            </m:r>
                          </m:sup>
                        </m:sSup>
                        <m:r>
                          <a:rPr lang="en-US" altLang="ja-JP" sz="2000" i="1">
                            <a:latin typeface="Cambria Math" panose="02040503050406030204" pitchFamily="18" charset="0"/>
                          </a:rPr>
                          <m:t>)</m:t>
                        </m:r>
                      </m:sup>
                    </m:sSup>
                  </m:oMath>
                </a14:m>
                <a:r>
                  <a:rPr lang="en-US" altLang="ja-JP" sz="2000" dirty="0" smtClean="0">
                    <a:latin typeface="Cambria Math" panose="02040503050406030204" pitchFamily="18" charset="0"/>
                  </a:rPr>
                  <a:t>  </a:t>
                </a:r>
                <a14:m>
                  <m:oMath xmlns:m="http://schemas.openxmlformats.org/officeDocument/2006/math">
                    <m:r>
                      <a:rPr lang="en-US" altLang="ja-JP" sz="2000" i="1" dirty="0" smtClean="0">
                        <a:latin typeface="Cambria Math" panose="02040503050406030204" pitchFamily="18" charset="0"/>
                        <a:ea typeface="Cambria Math" panose="02040503050406030204" pitchFamily="18" charset="0"/>
                        <a:sym typeface="Wingdings" panose="05000000000000000000" pitchFamily="2" charset="2"/>
                      </a:rPr>
                      <m:t>↔</m:t>
                    </m:r>
                    <m:r>
                      <a:rPr lang="en-US" altLang="ja-JP" sz="2000" b="0" i="1" dirty="0" smtClean="0">
                        <a:latin typeface="Cambria Math" panose="02040503050406030204" pitchFamily="18" charset="0"/>
                        <a:ea typeface="Cambria Math" panose="02040503050406030204" pitchFamily="18" charset="0"/>
                        <a:sym typeface="Wingdings" panose="05000000000000000000" pitchFamily="2" charset="2"/>
                      </a:rPr>
                      <m:t>  </m:t>
                    </m:r>
                  </m:oMath>
                </a14:m>
                <a:r>
                  <a:rPr lang="en-US" altLang="ja-JP" sz="2000" dirty="0" smtClean="0">
                    <a:latin typeface="Cambria Math" panose="02040503050406030204" pitchFamily="18" charset="0"/>
                    <a:sym typeface="Wingdings" panose="05000000000000000000" pitchFamily="2" charset="2"/>
                  </a:rPr>
                  <a:t> </a:t>
                </a:r>
                <a14:m>
                  <m:oMath xmlns:m="http://schemas.openxmlformats.org/officeDocument/2006/math">
                    <m:f>
                      <m:fPr>
                        <m:ctrlPr>
                          <a:rPr lang="en-US" altLang="ja-JP" sz="2000" i="1" smtClean="0">
                            <a:latin typeface="Cambria Math" panose="02040503050406030204" pitchFamily="18" charset="0"/>
                            <a:sym typeface="Wingdings" panose="05000000000000000000" pitchFamily="2" charset="2"/>
                          </a:rPr>
                        </m:ctrlPr>
                      </m:fPr>
                      <m:num>
                        <m:r>
                          <a:rPr lang="en-US" altLang="ja-JP" sz="2000" b="0" i="1" smtClean="0">
                            <a:latin typeface="Cambria Math" panose="02040503050406030204" pitchFamily="18" charset="0"/>
                            <a:sym typeface="Wingdings" panose="05000000000000000000" pitchFamily="2" charset="2"/>
                          </a:rPr>
                          <m:t>1</m:t>
                        </m:r>
                      </m:num>
                      <m:den>
                        <m:r>
                          <a:rPr lang="ja-JP" altLang="en-US" sz="2000" i="1" smtClean="0">
                            <a:latin typeface="Cambria Math" panose="02040503050406030204" pitchFamily="18" charset="0"/>
                            <a:sym typeface="Wingdings" panose="05000000000000000000" pitchFamily="2" charset="2"/>
                          </a:rPr>
                          <m:t>𝜔</m:t>
                        </m:r>
                        <m:r>
                          <a:rPr lang="en-US" altLang="ja-JP" sz="2000" b="0" i="1" smtClean="0">
                            <a:latin typeface="Cambria Math" panose="02040503050406030204" pitchFamily="18" charset="0"/>
                            <a:sym typeface="Wingdings" panose="05000000000000000000" pitchFamily="2" charset="2"/>
                          </a:rPr>
                          <m:t>−</m:t>
                        </m:r>
                        <m:r>
                          <a:rPr lang="en-US" altLang="ja-JP" sz="2000" b="0" i="1" smtClean="0">
                            <a:latin typeface="Cambria Math" panose="02040503050406030204" pitchFamily="18" charset="0"/>
                            <a:sym typeface="Wingdings" panose="05000000000000000000" pitchFamily="2" charset="2"/>
                          </a:rPr>
                          <m:t>𝐸</m:t>
                        </m:r>
                        <m:r>
                          <a:rPr lang="en-US" altLang="ja-JP" sz="2000" b="0" i="1" smtClean="0">
                            <a:latin typeface="Cambria Math" panose="02040503050406030204" pitchFamily="18" charset="0"/>
                            <a:sym typeface="Wingdings" panose="05000000000000000000" pitchFamily="2" charset="2"/>
                          </a:rPr>
                          <m:t>+</m:t>
                        </m:r>
                        <m:r>
                          <a:rPr lang="en-US" altLang="ja-JP" sz="2000" b="0" i="1" smtClean="0">
                            <a:latin typeface="Cambria Math" panose="02040503050406030204" pitchFamily="18" charset="0"/>
                            <a:sym typeface="Wingdings" panose="05000000000000000000" pitchFamily="2" charset="2"/>
                          </a:rPr>
                          <m:t>𝑖</m:t>
                        </m:r>
                        <m:r>
                          <a:rPr lang="ja-JP" altLang="en-US" sz="2000" i="1">
                            <a:latin typeface="Cambria Math" panose="02040503050406030204" pitchFamily="18" charset="0"/>
                          </a:rPr>
                          <m:t>𝛿</m:t>
                        </m:r>
                      </m:den>
                    </m:f>
                  </m:oMath>
                </a14:m>
                <a:r>
                  <a:rPr lang="en-US" altLang="ja-JP" sz="2000" dirty="0" smtClean="0">
                    <a:latin typeface="Cambria Math" panose="02040503050406030204" pitchFamily="18" charset="0"/>
                  </a:rPr>
                  <a:t>   or  …quiz…</a:t>
                </a:r>
              </a:p>
            </p:txBody>
          </p:sp>
        </mc:Choice>
        <mc:Fallback xmlns="">
          <p:sp>
            <p:nvSpPr>
              <p:cNvPr id="19" name="正方形/長方形 18"/>
              <p:cNvSpPr>
                <a:spLocks noRot="1" noChangeAspect="1" noMove="1" noResize="1" noEditPoints="1" noAdjustHandles="1" noChangeArrowheads="1" noChangeShapeType="1" noTextEdit="1"/>
              </p:cNvSpPr>
              <p:nvPr/>
            </p:nvSpPr>
            <p:spPr>
              <a:xfrm>
                <a:off x="179153" y="2116699"/>
                <a:ext cx="7966092" cy="1800749"/>
              </a:xfrm>
              <a:prstGeom prst="rect">
                <a:avLst/>
              </a:prstGeom>
              <a:blipFill rotWithShape="0">
                <a:blip r:embed="rId4"/>
                <a:stretch>
                  <a:fillRect l="-7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79153" y="605350"/>
                <a:ext cx="8964847" cy="1659557"/>
              </a:xfrm>
              <a:prstGeom prst="rect">
                <a:avLst/>
              </a:prstGeom>
            </p:spPr>
            <p:txBody>
              <a:bodyPr wrap="square">
                <a:spAutoFit/>
              </a:bodyPr>
              <a:lstStyle/>
              <a:p>
                <a:r>
                  <a:rPr lang="en-US" altLang="ja-JP" sz="2000" dirty="0">
                    <a:latin typeface="Cambria Math" panose="02040503050406030204" pitchFamily="18" charset="0"/>
                  </a:rPr>
                  <a:t>*</a:t>
                </a:r>
                <a:r>
                  <a:rPr lang="en-US" altLang="ja-JP" sz="2000" dirty="0" smtClean="0">
                    <a:solidFill>
                      <a:srgbClr val="C00000"/>
                    </a:solidFill>
                    <a:latin typeface="Cambria Math" panose="02040503050406030204" pitchFamily="18" charset="0"/>
                  </a:rPr>
                  <a:t>Example1: </a:t>
                </a:r>
                <a:r>
                  <a:rPr lang="en-US" altLang="ja-JP" sz="2000" dirty="0" smtClean="0">
                    <a:latin typeface="Cambria Math" panose="02040503050406030204" pitchFamily="18" charset="0"/>
                  </a:rPr>
                  <a:t>Poisson eq.     </a:t>
                </a:r>
                <a14:m>
                  <m:oMath xmlns:m="http://schemas.openxmlformats.org/officeDocument/2006/math">
                    <m:r>
                      <a:rPr lang="ja-JP" altLang="en-US" sz="2000" i="1">
                        <a:latin typeface="Cambria Math" panose="02040503050406030204" pitchFamily="18" charset="0"/>
                      </a:rPr>
                      <m:t>𝛥𝜙</m:t>
                    </m:r>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oMath>
                </a14:m>
                <a:r>
                  <a:rPr lang="ja-JP" altLang="en-US" sz="2000" dirty="0" smtClean="0">
                    <a:latin typeface="Cambria Math" panose="02040503050406030204" pitchFamily="18" charset="0"/>
                  </a:rPr>
                  <a:t>     </a:t>
                </a:r>
                <a:r>
                  <a:rPr lang="en-US" altLang="ja-JP" sz="2000" dirty="0" smtClean="0">
                    <a:latin typeface="Cambria Math" panose="02040503050406030204" pitchFamily="18" charset="0"/>
                  </a:rPr>
                  <a:t>How to convert this to </a:t>
                </a:r>
                <a:r>
                  <a:rPr lang="en-US" altLang="ja-JP" sz="2000" u="sng" dirty="0" smtClean="0">
                    <a:latin typeface="Cambria Math" panose="02040503050406030204" pitchFamily="18" charset="0"/>
                  </a:rPr>
                  <a:t>integral equation</a:t>
                </a:r>
                <a:r>
                  <a:rPr lang="en-US" altLang="ja-JP" sz="2000" dirty="0" smtClean="0">
                    <a:latin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𝛥</m:t>
                      </m:r>
                      <m:f>
                        <m:fPr>
                          <m:ctrlPr>
                            <a:rPr lang="ja-JP" altLang="en-US" sz="2000" i="1">
                              <a:latin typeface="Cambria Math" panose="02040503050406030204" pitchFamily="18" charset="0"/>
                            </a:rPr>
                          </m:ctrlPr>
                        </m:fPr>
                        <m:num>
                          <m:r>
                            <m:rPr>
                              <m:nor/>
                            </m:rPr>
                            <a:rPr lang="ja-JP" altLang="en-US" sz="2000" i="1">
                              <a:latin typeface="Cambria Math" panose="02040503050406030204" pitchFamily="18" charset="0"/>
                            </a:rPr>
                            <m:t>1</m:t>
                          </m:r>
                        </m:num>
                        <m:den>
                          <m:r>
                            <a:rPr lang="ja-JP" altLang="en-US" sz="2000">
                              <a:latin typeface="Cambria Math" panose="02040503050406030204" pitchFamily="18" charset="0"/>
                            </a:rPr>
                            <m:t>4</m:t>
                          </m:r>
                          <m:r>
                            <a:rPr lang="ja-JP" altLang="en-US" sz="2000" i="1">
                              <a:latin typeface="Cambria Math" panose="02040503050406030204" pitchFamily="18" charset="0"/>
                            </a:rPr>
                            <m:t>𝜋</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den>
                      </m:f>
                      <m:r>
                        <a:rPr lang="ja-JP" altLang="en-US" sz="2000">
                          <a:latin typeface="Cambria Math" panose="02040503050406030204" pitchFamily="18" charset="0"/>
                        </a:rPr>
                        <m:t>=</m:t>
                      </m:r>
                      <m:r>
                        <a:rPr lang="ja-JP" altLang="en-US" sz="2000" i="1">
                          <a:latin typeface="Cambria Math" panose="02040503050406030204" pitchFamily="18" charset="0"/>
                        </a:rPr>
                        <m:t>𝛿</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en-US" altLang="ja-JP" sz="2000" i="1">
                          <a:latin typeface="Cambria Math" panose="02040503050406030204" pitchFamily="18" charset="0"/>
                        </a:rPr>
                        <m:t> </m:t>
                      </m:r>
                      <m:sSub>
                        <m:sSubPr>
                          <m:ctrlPr>
                            <a:rPr lang="ja-JP" altLang="en-US" sz="2000" i="1">
                              <a:latin typeface="Cambria Math" panose="02040503050406030204" pitchFamily="18" charset="0"/>
                            </a:rPr>
                          </m:ctrlPr>
                        </m:sSubPr>
                        <m:e>
                          <m:r>
                            <a:rPr lang="en-US" altLang="ja-JP" sz="2000" b="0" i="1" smtClean="0">
                              <a:latin typeface="Cambria Math" panose="02040503050406030204" pitchFamily="18" charset="0"/>
                            </a:rPr>
                            <m:t>               </m:t>
                          </m:r>
                          <m:eqArr>
                            <m:eqArrPr>
                              <m:ctrlPr>
                                <a:rPr lang="en-US" altLang="ja-JP" sz="2000" i="1">
                                  <a:latin typeface="Cambria Math" panose="02040503050406030204" pitchFamily="18" charset="0"/>
                                </a:rPr>
                              </m:ctrlPr>
                            </m:eqArrPr>
                            <m:e>
                              <m:r>
                                <a:rPr lang="en-US" altLang="ja-JP" sz="2000" i="1">
                                  <a:latin typeface="Cambria Math" panose="02040503050406030204" pitchFamily="18" charset="0"/>
                                </a:rPr>
                                <m:t>  </m:t>
                              </m:r>
                            </m:e>
                            <m:e>
                              <m:r>
                                <a:rPr lang="ja-JP" altLang="en-US" sz="2000" i="1">
                                  <a:latin typeface="Cambria Math" panose="02040503050406030204" pitchFamily="18" charset="0"/>
                                </a:rPr>
                                <m:t>𝐺</m:t>
                              </m:r>
                            </m:e>
                          </m:eqArr>
                        </m:e>
                        <m:sub>
                          <m:r>
                            <a:rPr lang="ja-JP" altLang="en-US" sz="2000">
                              <a:latin typeface="Cambria Math" panose="02040503050406030204" pitchFamily="18" charset="0"/>
                            </a:rPr>
                            <m:t>0</m:t>
                          </m:r>
                        </m:sub>
                      </m:sSub>
                      <m:r>
                        <a:rPr lang="ja-JP" altLang="en-US" sz="2000">
                          <a:latin typeface="Cambria Math" panose="02040503050406030204" pitchFamily="18" charset="0"/>
                        </a:rPr>
                        <m:t>=</m:t>
                      </m:r>
                      <m:f>
                        <m:fPr>
                          <m:ctrlPr>
                            <a:rPr lang="ja-JP" altLang="en-US" sz="2000" i="1">
                              <a:latin typeface="Cambria Math" panose="02040503050406030204" pitchFamily="18" charset="0"/>
                            </a:rPr>
                          </m:ctrlPr>
                        </m:fPr>
                        <m:num>
                          <m:r>
                            <m:rPr>
                              <m:nor/>
                            </m:rPr>
                            <a:rPr lang="ja-JP" altLang="en-US" sz="2000" i="1">
                              <a:latin typeface="Cambria Math" panose="02040503050406030204" pitchFamily="18" charset="0"/>
                            </a:rPr>
                            <m:t>1</m:t>
                          </m:r>
                        </m:num>
                        <m:den>
                          <m:r>
                            <a:rPr lang="ja-JP" altLang="en-US" sz="2000">
                              <a:latin typeface="Cambria Math" panose="02040503050406030204" pitchFamily="18" charset="0"/>
                            </a:rPr>
                            <m:t>4</m:t>
                          </m:r>
                          <m:r>
                            <a:rPr lang="ja-JP" altLang="en-US" sz="2000" i="1">
                              <a:latin typeface="Cambria Math" panose="02040503050406030204" pitchFamily="18" charset="0"/>
                            </a:rPr>
                            <m:t>𝜋</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den>
                      </m:f>
                      <m:r>
                        <a:rPr lang="en-US" altLang="ja-JP" sz="2000">
                          <a:latin typeface="Cambria Math" panose="02040503050406030204" pitchFamily="18" charset="0"/>
                        </a:rPr>
                        <m:t> </m:t>
                      </m:r>
                      <m:r>
                        <m:rPr>
                          <m:sty m:val="p"/>
                        </m:rPr>
                        <a:rPr lang="en-US" altLang="ja-JP" sz="2000">
                          <a:latin typeface="Cambria Math" panose="02040503050406030204" pitchFamily="18" charset="0"/>
                        </a:rPr>
                        <m:t>is</m:t>
                      </m:r>
                      <m:r>
                        <a:rPr lang="en-US" altLang="ja-JP" sz="2000">
                          <a:latin typeface="Cambria Math" panose="02040503050406030204" pitchFamily="18" charset="0"/>
                        </a:rPr>
                        <m:t> </m:t>
                      </m:r>
                      <m:r>
                        <m:rPr>
                          <m:sty m:val="p"/>
                        </m:rPr>
                        <a:rPr lang="en-US" altLang="ja-JP" sz="2000">
                          <a:latin typeface="Cambria Math" panose="02040503050406030204" pitchFamily="18" charset="0"/>
                        </a:rPr>
                        <m:t>Green</m:t>
                      </m:r>
                      <m:r>
                        <a:rPr lang="en-US" altLang="ja-JP" sz="2000">
                          <a:latin typeface="Cambria Math" panose="02040503050406030204" pitchFamily="18" charset="0"/>
                        </a:rPr>
                        <m:t> </m:t>
                      </m:r>
                      <m:r>
                        <m:rPr>
                          <m:sty m:val="p"/>
                        </m:rPr>
                        <a:rPr lang="en-US" altLang="ja-JP" sz="2000">
                          <a:latin typeface="Cambria Math" panose="02040503050406030204" pitchFamily="18" charset="0"/>
                        </a:rPr>
                        <m:t>function</m:t>
                      </m:r>
                    </m:oMath>
                  </m:oMathPara>
                </a14:m>
                <a:endParaRPr lang="en-US" altLang="ja-JP" sz="200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ja-JP" altLang="en-US" sz="2000" i="1">
                          <a:latin typeface="Cambria Math" panose="02040503050406030204" pitchFamily="18" charset="0"/>
                        </a:rPr>
                        <m:t>𝜙</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nary>
                        <m:naryPr>
                          <m:grow m:val="on"/>
                          <m:subHide m:val="on"/>
                          <m:supHide m:val="on"/>
                          <m:ctrlPr>
                            <a:rPr lang="ja-JP" altLang="en-US" sz="2000" i="1">
                              <a:latin typeface="Cambria Math" panose="02040503050406030204" pitchFamily="18" charset="0"/>
                            </a:rPr>
                          </m:ctrlPr>
                        </m:naryPr>
                        <m:sub/>
                        <m:sup/>
                        <m:e>
                          <m:sSub>
                            <m:sSubPr>
                              <m:ctrlPr>
                                <a:rPr lang="ja-JP" altLang="en-US" sz="2000" i="1">
                                  <a:latin typeface="Cambria Math" panose="02040503050406030204" pitchFamily="18" charset="0"/>
                                </a:rPr>
                              </m:ctrlPr>
                            </m:sSubPr>
                            <m:e>
                              <m:r>
                                <a:rPr lang="ja-JP" altLang="en-US" sz="2000" i="1">
                                  <a:latin typeface="Cambria Math" panose="02040503050406030204" pitchFamily="18" charset="0"/>
                                </a:rPr>
                                <m:t>𝐺</m:t>
                              </m:r>
                            </m:e>
                            <m:sub>
                              <m:r>
                                <a:rPr lang="ja-JP" altLang="en-US" sz="2000">
                                  <a:latin typeface="Cambria Math" panose="02040503050406030204" pitchFamily="18" charset="0"/>
                                </a:rPr>
                                <m:t>0</m:t>
                              </m:r>
                            </m:sub>
                          </m:sSub>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i="1">
                              <a:latin typeface="Cambria Math" panose="02040503050406030204" pitchFamily="18" charset="0"/>
                            </a:rPr>
                            <m:t>𝜌</m:t>
                          </m:r>
                          <m:r>
                            <a:rPr lang="ja-JP" altLang="en-US" sz="2000">
                              <a:latin typeface="Cambria Math" panose="02040503050406030204" pitchFamily="18" charset="0"/>
                            </a:rPr>
                            <m:t>(</m:t>
                          </m:r>
                          <m:r>
                            <a:rPr lang="ja-JP" altLang="en-US" sz="2000" b="1">
                              <a:latin typeface="Cambria Math" panose="02040503050406030204" pitchFamily="18" charset="0"/>
                            </a:rPr>
                            <m:t>𝐫</m:t>
                          </m:r>
                          <m:r>
                            <a:rPr lang="ja-JP" altLang="en-US" sz="2000">
                              <a:latin typeface="Cambria Math" panose="02040503050406030204" pitchFamily="18" charset="0"/>
                            </a:rPr>
                            <m:t>′)</m:t>
                          </m:r>
                          <m:r>
                            <a:rPr lang="ja-JP" altLang="en-US" sz="2000" i="1">
                              <a:latin typeface="Cambria Math" panose="02040503050406030204" pitchFamily="18" charset="0"/>
                            </a:rPr>
                            <m:t>𝑑</m:t>
                          </m:r>
                          <m:r>
                            <a:rPr lang="ja-JP" altLang="en-US" sz="2000" b="1">
                              <a:latin typeface="Cambria Math" panose="02040503050406030204" pitchFamily="18" charset="0"/>
                            </a:rPr>
                            <m:t>𝐫</m:t>
                          </m:r>
                          <m:r>
                            <a:rPr lang="ja-JP" altLang="en-US" sz="2000">
                              <a:latin typeface="Cambria Math" panose="02040503050406030204" pitchFamily="18" charset="0"/>
                            </a:rPr>
                            <m:t>′</m:t>
                          </m:r>
                        </m:e>
                      </m:nary>
                    </m:oMath>
                  </m:oMathPara>
                </a14:m>
                <a:endParaRPr lang="ja-JP" altLang="en-US" sz="20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79153" y="605350"/>
                <a:ext cx="8964847" cy="1659557"/>
              </a:xfrm>
              <a:prstGeom prst="rect">
                <a:avLst/>
              </a:prstGeom>
              <a:blipFill rotWithShape="0">
                <a:blip r:embed="rId5"/>
                <a:stretch>
                  <a:fillRect l="-680" t="-1832"/>
                </a:stretch>
              </a:blipFill>
            </p:spPr>
            <p:txBody>
              <a:bodyPr/>
              <a:lstStyle/>
              <a:p>
                <a:r>
                  <a:rPr lang="ja-JP" altLang="en-US">
                    <a:noFill/>
                  </a:rPr>
                  <a:t> </a:t>
                </a:r>
              </a:p>
            </p:txBody>
          </p:sp>
        </mc:Fallback>
      </mc:AlternateContent>
      <p:cxnSp>
        <p:nvCxnSpPr>
          <p:cNvPr id="24" name="直線コネクタ 23"/>
          <p:cNvCxnSpPr/>
          <p:nvPr/>
        </p:nvCxnSpPr>
        <p:spPr>
          <a:xfrm>
            <a:off x="35496" y="3717032"/>
            <a:ext cx="8928992" cy="200416"/>
          </a:xfrm>
          <a:prstGeom prst="line">
            <a:avLst/>
          </a:prstGeom>
          <a:ln w="635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719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400" b="1" dirty="0">
                <a:solidFill>
                  <a:srgbClr val="0070C0"/>
                </a:solidFill>
              </a:rPr>
              <a:t>𝑩𝒐𝒖𝒏𝒅𝒂𝒓𝒚 𝒄𝒐𝒏𝒅𝒊𝒕𝒊𝒐𝒏 </a:t>
            </a:r>
            <a:r>
              <a:rPr lang="ja-JP" altLang="en-US" sz="2400" b="1" dirty="0" smtClean="0">
                <a:solidFill>
                  <a:srgbClr val="0070C0"/>
                </a:solidFill>
              </a:rPr>
              <a:t>𝒂𝒍𝒐𝒏𝒈 </a:t>
            </a:r>
            <a:r>
              <a:rPr lang="en-US" altLang="ja-JP" sz="2400" b="1" dirty="0" smtClean="0">
                <a:solidFill>
                  <a:srgbClr val="0070C0"/>
                </a:solidFill>
              </a:rPr>
              <a:t>time-axis</a:t>
            </a:r>
            <a:endParaRPr kumimoji="1" lang="ja-JP" altLang="en-US" sz="2400" b="1"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25</a:t>
            </a:fld>
            <a:endParaRPr lang="en-US" altLang="ja-JP" dirty="0">
              <a:solidFill>
                <a:prstClr val="black">
                  <a:tint val="75000"/>
                </a:prstClr>
              </a:solidFill>
              <a:ea typeface="ＭＳ Ｐゴシック" pitchFamily="50" charset="-128"/>
            </a:endParaRPr>
          </a:p>
        </p:txBody>
      </p:sp>
      <mc:AlternateContent xmlns:mc="http://schemas.openxmlformats.org/markup-compatibility/2006">
        <mc:Choice xmlns:a14="http://schemas.microsoft.com/office/drawing/2010/main" Requires="a14">
          <p:sp>
            <p:nvSpPr>
              <p:cNvPr id="4" name="テキスト ボックス 3"/>
              <p:cNvSpPr txBox="1"/>
              <p:nvPr/>
            </p:nvSpPr>
            <p:spPr>
              <a:xfrm>
                <a:off x="-19127" y="692696"/>
                <a:ext cx="9143999" cy="32585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000" b="0" i="1" smtClean="0">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b="0" i="1" smtClean="0">
                              <a:latin typeface="Cambria Math" panose="02040503050406030204" pitchFamily="18" charset="0"/>
                            </a:rPr>
                            <m:t>0</m:t>
                          </m:r>
                        </m:sub>
                      </m:sSub>
                      <m:r>
                        <a:rPr lang="en-US" altLang="ja-JP" sz="2000" b="0" i="1" smtClean="0">
                          <a:latin typeface="Cambria Math" panose="02040503050406030204" pitchFamily="18" charset="0"/>
                        </a:rPr>
                        <m:t>=</m:t>
                      </m:r>
                      <m:sSubSup>
                        <m:sSubSupPr>
                          <m:ctrlPr>
                            <a:rPr lang="en-US" altLang="ja-JP" sz="2000" b="0" i="1" smtClean="0">
                              <a:latin typeface="Cambria Math" panose="02040503050406030204" pitchFamily="18" charset="0"/>
                            </a:rPr>
                          </m:ctrlPr>
                        </m:sSubSupPr>
                        <m:e>
                          <m:r>
                            <a:rPr lang="en-US" altLang="ja-JP" sz="2000" b="0" i="1" smtClean="0">
                              <a:latin typeface="Cambria Math" panose="02040503050406030204" pitchFamily="18" charset="0"/>
                            </a:rPr>
                            <m:t>𝐻</m:t>
                          </m:r>
                        </m:e>
                        <m:sub>
                          <m:r>
                            <a:rPr lang="en-US" altLang="ja-JP" sz="2000" b="0" i="1" smtClean="0">
                              <a:latin typeface="Cambria Math" panose="02040503050406030204" pitchFamily="18" charset="0"/>
                            </a:rPr>
                            <m:t>0</m:t>
                          </m:r>
                        </m:sub>
                        <m:sup>
                          <m:r>
                            <a:rPr lang="en-US" altLang="ja-JP" sz="2000" b="0" i="1" smtClean="0">
                              <a:latin typeface="Cambria Math" panose="02040503050406030204" pitchFamily="18" charset="0"/>
                            </a:rPr>
                            <m:t>𝑜𝑐𝑐</m:t>
                          </m:r>
                          <m:r>
                            <a:rPr lang="en-US" altLang="ja-JP" sz="2000" b="0" i="1" smtClean="0">
                              <a:latin typeface="Cambria Math" panose="02040503050406030204" pitchFamily="18" charset="0"/>
                            </a:rPr>
                            <m:t>.</m:t>
                          </m:r>
                        </m:sup>
                      </m:sSubSup>
                      <m:r>
                        <a:rPr lang="en-US" altLang="ja-JP" sz="2000" b="0" i="1" smtClean="0">
                          <a:latin typeface="Cambria Math" panose="02040503050406030204" pitchFamily="18" charset="0"/>
                        </a:rPr>
                        <m:t>+</m:t>
                      </m:r>
                      <m:sSubSup>
                        <m:sSubSupPr>
                          <m:ctrlPr>
                            <a:rPr lang="en-US" altLang="ja-JP" sz="2000" i="1">
                              <a:latin typeface="Cambria Math" panose="02040503050406030204" pitchFamily="18" charset="0"/>
                            </a:rPr>
                          </m:ctrlPr>
                        </m:sSubSup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up>
                          <m:r>
                            <a:rPr lang="en-US" altLang="ja-JP" sz="2000" b="0" i="1" smtClean="0">
                              <a:latin typeface="Cambria Math" panose="02040503050406030204" pitchFamily="18" charset="0"/>
                            </a:rPr>
                            <m:t>𝑢𝑛</m:t>
                          </m:r>
                          <m:r>
                            <a:rPr lang="en-US" altLang="ja-JP" sz="2000" i="1">
                              <a:latin typeface="Cambria Math" panose="02040503050406030204" pitchFamily="18" charset="0"/>
                            </a:rPr>
                            <m:t>𝑜𝑐𝑐</m:t>
                          </m:r>
                          <m:r>
                            <a:rPr lang="en-US" altLang="ja-JP" sz="2000" i="1">
                              <a:latin typeface="Cambria Math" panose="02040503050406030204" pitchFamily="18" charset="0"/>
                            </a:rPr>
                            <m:t>.</m:t>
                          </m:r>
                        </m:sup>
                      </m:sSubSup>
                      <m:r>
                        <a:rPr lang="en-US" altLang="ja-JP" sz="2000" b="0" i="1" smtClean="0">
                          <a:latin typeface="Cambria Math" panose="02040503050406030204" pitchFamily="18" charset="0"/>
                        </a:rPr>
                        <m:t>=</m:t>
                      </m:r>
                      <m:nary>
                        <m:naryPr>
                          <m:chr m:val="∑"/>
                          <m:supHide m:val="on"/>
                          <m:ctrlPr>
                            <a:rPr lang="en-US" altLang="ja-JP" sz="2000" b="0" i="1" smtClean="0">
                              <a:latin typeface="Cambria Math" panose="02040503050406030204" pitchFamily="18" charset="0"/>
                            </a:rPr>
                          </m:ctrlPr>
                        </m:naryPr>
                        <m:sub>
                          <m:r>
                            <m:rPr>
                              <m:brk m:alnAt="7"/>
                            </m:rPr>
                            <a:rPr lang="en-US" altLang="ja-JP" sz="2000" b="0" i="1" smtClean="0">
                              <a:latin typeface="Cambria Math" panose="02040503050406030204" pitchFamily="18" charset="0"/>
                            </a:rPr>
                            <m:t>𝑜</m:t>
                          </m:r>
                          <m:r>
                            <a:rPr lang="en-US" altLang="ja-JP" sz="2000" b="0" i="1" smtClean="0">
                              <a:latin typeface="Cambria Math" panose="02040503050406030204" pitchFamily="18" charset="0"/>
                            </a:rPr>
                            <m:t>𝑐𝑐</m:t>
                          </m:r>
                          <m:r>
                            <a:rPr lang="en-US" altLang="ja-JP" sz="2000" b="0" i="1" smtClean="0">
                              <a:latin typeface="Cambria Math" panose="02040503050406030204" pitchFamily="18" charset="0"/>
                            </a:rPr>
                            <m:t>.</m:t>
                          </m:r>
                        </m:sub>
                        <m:sup/>
                        <m:e>
                          <m:sSubSup>
                            <m:sSubSupPr>
                              <m:ctrlPr>
                                <a:rPr lang="en-US" altLang="ja-JP" sz="2000" i="1">
                                  <a:latin typeface="Cambria Math" panose="02040503050406030204" pitchFamily="18" charset="0"/>
                                </a:rPr>
                              </m:ctrlPr>
                            </m:sSubSupPr>
                            <m:e>
                              <m:sSubSup>
                                <m:sSubSupPr>
                                  <m:ctrlPr>
                                    <a:rPr lang="en-US" altLang="ja-JP" sz="2000" i="1">
                                      <a:latin typeface="Cambria Math" panose="02040503050406030204" pitchFamily="18" charset="0"/>
                                    </a:rPr>
                                  </m:ctrlPr>
                                </m:sSubSupPr>
                                <m:e>
                                  <m:r>
                                    <a:rPr lang="ja-JP" altLang="en-US" sz="2000" i="1">
                                      <a:latin typeface="Cambria Math" panose="02040503050406030204" pitchFamily="18" charset="0"/>
                                    </a:rPr>
                                    <m:t>𝜖</m:t>
                                  </m:r>
                                </m:e>
                                <m:sub>
                                  <m:r>
                                    <a:rPr lang="en-US" altLang="ja-JP" sz="2000" i="1">
                                      <a:latin typeface="Cambria Math" panose="02040503050406030204" pitchFamily="18" charset="0"/>
                                    </a:rPr>
                                    <m:t>𝑖</m:t>
                                  </m:r>
                                </m:sub>
                                <m:sup/>
                              </m:sSubSup>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b="1" i="1" smtClean="0">
                              <a:latin typeface="Cambria Math" panose="02040503050406030204" pitchFamily="18" charset="0"/>
                            </a:rPr>
                            <m:t>′</m:t>
                          </m:r>
                          <m:r>
                            <a:rPr lang="en-US" altLang="ja-JP" sz="2000" i="1">
                              <a:latin typeface="Cambria Math" panose="02040503050406030204" pitchFamily="18" charset="0"/>
                            </a:rPr>
                            <m:t>)</m:t>
                          </m:r>
                        </m:e>
                      </m:nary>
                      <m:r>
                        <a:rPr lang="en-US" altLang="ja-JP" sz="2000" b="0" i="1" smtClean="0">
                          <a:latin typeface="Cambria Math" panose="02040503050406030204" pitchFamily="18" charset="0"/>
                        </a:rPr>
                        <m:t>+</m:t>
                      </m:r>
                      <m:nary>
                        <m:naryPr>
                          <m:chr m:val="∑"/>
                          <m:supHide m:val="on"/>
                          <m:ctrlPr>
                            <a:rPr lang="en-US" altLang="ja-JP" sz="2000" i="1">
                              <a:latin typeface="Cambria Math" panose="02040503050406030204" pitchFamily="18" charset="0"/>
                            </a:rPr>
                          </m:ctrlPr>
                        </m:naryPr>
                        <m:sub>
                          <m:r>
                            <a:rPr lang="en-US" altLang="ja-JP" sz="2000" b="0" i="1" smtClean="0">
                              <a:latin typeface="Cambria Math" panose="02040503050406030204" pitchFamily="18" charset="0"/>
                            </a:rPr>
                            <m:t>𝑢𝑛</m:t>
                          </m:r>
                          <m:r>
                            <m:rPr>
                              <m:brk m:alnAt="7"/>
                            </m:rPr>
                            <a:rPr lang="en-US" altLang="ja-JP" sz="2000" i="1">
                              <a:latin typeface="Cambria Math" panose="02040503050406030204" pitchFamily="18" charset="0"/>
                            </a:rPr>
                            <m:t>𝑜</m:t>
                          </m:r>
                          <m:r>
                            <a:rPr lang="en-US" altLang="ja-JP" sz="2000" i="1">
                              <a:latin typeface="Cambria Math" panose="02040503050406030204" pitchFamily="18" charset="0"/>
                            </a:rPr>
                            <m:t>𝑐𝑐</m:t>
                          </m:r>
                          <m:r>
                            <a:rPr lang="en-US" altLang="ja-JP" sz="2000" i="1">
                              <a:latin typeface="Cambria Math" panose="02040503050406030204" pitchFamily="18" charset="0"/>
                            </a:rPr>
                            <m:t>.</m:t>
                          </m:r>
                        </m:sub>
                        <m:sup/>
                        <m:e>
                          <m:sSubSup>
                            <m:sSubSupPr>
                              <m:ctrlPr>
                                <a:rPr lang="en-US" altLang="ja-JP" sz="2000" i="1">
                                  <a:latin typeface="Cambria Math" panose="02040503050406030204" pitchFamily="18" charset="0"/>
                                </a:rPr>
                              </m:ctrlPr>
                            </m:sSubSupPr>
                            <m:e>
                              <m:sSubSup>
                                <m:sSubSupPr>
                                  <m:ctrlPr>
                                    <a:rPr lang="en-US" altLang="ja-JP" sz="2000" i="1">
                                      <a:latin typeface="Cambria Math" panose="02040503050406030204" pitchFamily="18" charset="0"/>
                                    </a:rPr>
                                  </m:ctrlPr>
                                </m:sSubSupPr>
                                <m:e>
                                  <m:r>
                                    <a:rPr lang="ja-JP" altLang="en-US" sz="2000" i="1">
                                      <a:latin typeface="Cambria Math" panose="02040503050406030204" pitchFamily="18" charset="0"/>
                                    </a:rPr>
                                    <m:t>𝜖</m:t>
                                  </m:r>
                                </m:e>
                                <m:sub>
                                  <m:r>
                                    <a:rPr lang="en-US" altLang="ja-JP" sz="2000" i="1">
                                      <a:latin typeface="Cambria Math" panose="02040503050406030204" pitchFamily="18" charset="0"/>
                                    </a:rPr>
                                    <m:t>𝑖</m:t>
                                  </m:r>
                                </m:sub>
                                <m:sup/>
                              </m:sSubSup>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i="1">
                              <a:latin typeface="Cambria Math" panose="02040503050406030204" pitchFamily="18" charset="0"/>
                            </a:rPr>
                            <m:t>)</m:t>
                          </m:r>
                          <m:sSubSup>
                            <m:sSubSupPr>
                              <m:ctrlPr>
                                <a:rPr lang="en-US" altLang="ja-JP" sz="2000" i="1">
                                  <a:latin typeface="Cambria Math" panose="02040503050406030204" pitchFamily="18" charset="0"/>
                                </a:rPr>
                              </m:ctrlPr>
                            </m:sSubSupPr>
                            <m:e>
                              <m:r>
                                <m:rPr>
                                  <m:sty m:val="p"/>
                                </m:rPr>
                                <a:rPr lang="el-GR" altLang="ja-JP" sz="2000" i="1">
                                  <a:latin typeface="Cambria Math" panose="02040503050406030204" pitchFamily="18" charset="0"/>
                                  <a:ea typeface="Cambria Math" panose="02040503050406030204" pitchFamily="18" charset="0"/>
                                </a:rPr>
                                <m:t>φ</m:t>
                              </m:r>
                            </m:e>
                            <m:sub>
                              <m:r>
                                <a:rPr lang="en-US" altLang="ja-JP" sz="2000" i="1">
                                  <a:latin typeface="Cambria Math" panose="02040503050406030204" pitchFamily="18" charset="0"/>
                                </a:rPr>
                                <m:t>𝑖</m:t>
                              </m:r>
                            </m:sub>
                            <m:sup/>
                          </m:sSubSup>
                          <m:r>
                            <a:rPr lang="en-US" altLang="ja-JP" sz="2000" i="1">
                              <a:latin typeface="Cambria Math" panose="02040503050406030204" pitchFamily="18" charset="0"/>
                            </a:rPr>
                            <m:t>(</m:t>
                          </m:r>
                          <m:r>
                            <a:rPr lang="en-US" altLang="ja-JP" sz="2000" b="1" i="1">
                              <a:latin typeface="Cambria Math" panose="02040503050406030204" pitchFamily="18" charset="0"/>
                            </a:rPr>
                            <m:t>𝒓</m:t>
                          </m:r>
                          <m:r>
                            <a:rPr lang="en-US" altLang="ja-JP" sz="2000" b="1" i="1">
                              <a:latin typeface="Cambria Math" panose="02040503050406030204" pitchFamily="18" charset="0"/>
                            </a:rPr>
                            <m:t>′</m:t>
                          </m:r>
                          <m:r>
                            <a:rPr lang="en-US" altLang="ja-JP" sz="2000" i="1">
                              <a:latin typeface="Cambria Math" panose="02040503050406030204" pitchFamily="18" charset="0"/>
                            </a:rPr>
                            <m:t>)</m:t>
                          </m:r>
                        </m:e>
                      </m:nary>
                    </m:oMath>
                  </m:oMathPara>
                </a14:m>
                <a:endParaRPr lang="en-US" altLang="ja-JP" sz="2000" dirty="0" smtClean="0"/>
              </a:p>
              <a:p>
                <a:r>
                  <a:rPr lang="en-US" altLang="ja-JP" sz="2800" dirty="0" smtClean="0"/>
                  <a:t>       </a:t>
                </a:r>
                <a:r>
                  <a:rPr lang="en-US" altLang="ja-JP" sz="2800" dirty="0" smtClean="0">
                    <a:sym typeface="Wingdings" panose="05000000000000000000" pitchFamily="2" charset="2"/>
                  </a:rPr>
                  <a:t></a:t>
                </a:r>
                <a:r>
                  <a:rPr lang="en-US" altLang="ja-JP" sz="2800" dirty="0" smtClean="0"/>
                  <a:t> G</a:t>
                </a:r>
                <a:r>
                  <a:rPr lang="en-US" altLang="ja-JP" sz="2800" baseline="-25000" dirty="0" smtClean="0"/>
                  <a:t>0</a:t>
                </a:r>
                <a:r>
                  <a:rPr lang="en-US" altLang="ja-JP" sz="2800" dirty="0" smtClean="0"/>
                  <a:t> </a:t>
                </a:r>
                <a:r>
                  <a:rPr kumimoji="1" lang="en-US" altLang="ja-JP" sz="2800" dirty="0" smtClean="0"/>
                  <a:t>=</a:t>
                </a:r>
                <a:r>
                  <a:rPr lang="ja-JP" altLang="en-US" sz="2800" dirty="0"/>
                  <a:t> </a:t>
                </a:r>
                <a14:m>
                  <m:oMath xmlns:m="http://schemas.openxmlformats.org/officeDocument/2006/math">
                    <m:f>
                      <m:fPr>
                        <m:ctrlPr>
                          <a:rPr lang="ja-JP" altLang="en-US" sz="2800" i="1">
                            <a:latin typeface="Cambria Math" panose="02040503050406030204" pitchFamily="18" charset="0"/>
                          </a:rPr>
                        </m:ctrlPr>
                      </m:fPr>
                      <m:num>
                        <m:r>
                          <a:rPr lang="ja-JP" altLang="en-US" sz="2800">
                            <a:latin typeface="Cambria Math" panose="02040503050406030204" pitchFamily="18" charset="0"/>
                          </a:rPr>
                          <m:t>1</m:t>
                        </m:r>
                      </m:num>
                      <m:den>
                        <m:r>
                          <a:rPr lang="ja-JP" altLang="en-US" sz="2800" i="1">
                            <a:latin typeface="Cambria Math" panose="02040503050406030204" pitchFamily="18" charset="0"/>
                          </a:rPr>
                          <m:t>𝜔</m:t>
                        </m:r>
                        <m:r>
                          <a:rPr lang="ja-JP" altLang="en-US" sz="280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𝐻</m:t>
                            </m:r>
                          </m:e>
                          <m:sub>
                            <m:r>
                              <a:rPr lang="ja-JP" altLang="en-US" sz="2800">
                                <a:latin typeface="Cambria Math" panose="02040503050406030204" pitchFamily="18" charset="0"/>
                              </a:rPr>
                              <m:t>0</m:t>
                            </m:r>
                          </m:sub>
                        </m:sSub>
                      </m:den>
                    </m:f>
                  </m:oMath>
                </a14:m>
                <a:r>
                  <a:rPr lang="en-US" altLang="ja-JP" sz="2800" dirty="0" smtClean="0"/>
                  <a:t> =</a:t>
                </a:r>
                <a14:m>
                  <m:oMath xmlns:m="http://schemas.openxmlformats.org/officeDocument/2006/math">
                    <m:r>
                      <a:rPr lang="en-US" altLang="ja-JP" sz="2800" b="0" i="0" smtClean="0">
                        <a:latin typeface="Cambria Math" panose="02040503050406030204" pitchFamily="18" charset="0"/>
                      </a:rPr>
                      <m:t> </m:t>
                    </m:r>
                    <m:nary>
                      <m:naryPr>
                        <m:chr m:val="∑"/>
                        <m:supHide m:val="on"/>
                        <m:ctrlPr>
                          <a:rPr lang="en-US" altLang="ja-JP" sz="2800" i="1">
                            <a:latin typeface="Cambria Math" panose="02040503050406030204" pitchFamily="18" charset="0"/>
                          </a:rPr>
                        </m:ctrlPr>
                      </m:naryPr>
                      <m:sub>
                        <m:r>
                          <m:rPr>
                            <m:brk m:alnAt="7"/>
                          </m:rPr>
                          <a:rPr lang="en-US" altLang="ja-JP" sz="2800" i="1">
                            <a:latin typeface="Cambria Math" panose="02040503050406030204" pitchFamily="18" charset="0"/>
                          </a:rPr>
                          <m:t>𝑜</m:t>
                        </m:r>
                        <m:r>
                          <a:rPr lang="en-US" altLang="ja-JP" sz="2800" i="1">
                            <a:latin typeface="Cambria Math" panose="02040503050406030204" pitchFamily="18" charset="0"/>
                          </a:rPr>
                          <m:t>𝑐𝑐</m:t>
                        </m:r>
                        <m:r>
                          <a:rPr lang="en-US" altLang="ja-JP" sz="2800" i="1">
                            <a:latin typeface="Cambria Math" panose="02040503050406030204" pitchFamily="18" charset="0"/>
                          </a:rPr>
                          <m:t>.</m:t>
                        </m:r>
                      </m:sub>
                      <m:sup/>
                      <m:e>
                        <m:f>
                          <m:fPr>
                            <m:ctrlPr>
                              <a:rPr lang="en-US" altLang="ja-JP" sz="2800" i="1" smtClean="0">
                                <a:latin typeface="Cambria Math" panose="02040503050406030204" pitchFamily="18" charset="0"/>
                              </a:rPr>
                            </m:ctrlPr>
                          </m:fPr>
                          <m:num>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r>
                                  <a:rPr lang="en-US" altLang="ja-JP" sz="2800" i="1">
                                    <a:latin typeface="Cambria Math" panose="02040503050406030204" pitchFamily="18" charset="0"/>
                                  </a:rPr>
                                  <m:t>∗</m:t>
                                </m:r>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b="1" i="1">
                                <a:latin typeface="Cambria Math" panose="02040503050406030204" pitchFamily="18" charset="0"/>
                              </a:rPr>
                              <m:t>′</m:t>
                            </m:r>
                            <m:r>
                              <a:rPr lang="en-US" altLang="ja-JP" sz="2800" i="1">
                                <a:latin typeface="Cambria Math" panose="02040503050406030204" pitchFamily="18" charset="0"/>
                              </a:rPr>
                              <m:t>)</m:t>
                            </m:r>
                          </m:num>
                          <m:den>
                            <m:r>
                              <a:rPr lang="ja-JP" altLang="en-US" sz="2800" i="1" smtClean="0">
                                <a:latin typeface="Cambria Math" panose="02040503050406030204" pitchFamily="18" charset="0"/>
                              </a:rPr>
                              <m:t>𝜔</m:t>
                            </m:r>
                            <m:r>
                              <a:rPr lang="en-US" altLang="ja-JP" sz="2800" b="0" i="1" smtClean="0">
                                <a:latin typeface="Cambria Math" panose="02040503050406030204" pitchFamily="18" charset="0"/>
                              </a:rPr>
                              <m:t>−</m:t>
                            </m:r>
                            <m:sSubSup>
                              <m:sSubSupPr>
                                <m:ctrlPr>
                                  <a:rPr lang="en-US" altLang="ja-JP" sz="2800" i="1" smtClean="0">
                                    <a:latin typeface="Cambria Math" panose="02040503050406030204" pitchFamily="18" charset="0"/>
                                  </a:rPr>
                                </m:ctrlPr>
                              </m:sSubSupPr>
                              <m:e>
                                <m:r>
                                  <a:rPr lang="ja-JP" altLang="en-US" sz="2800" i="1">
                                    <a:latin typeface="Cambria Math" panose="02040503050406030204" pitchFamily="18" charset="0"/>
                                  </a:rPr>
                                  <m:t>𝜖</m:t>
                                </m:r>
                              </m:e>
                              <m:sub>
                                <m:r>
                                  <a:rPr lang="en-US" altLang="ja-JP" sz="2800" i="1">
                                    <a:latin typeface="Cambria Math" panose="02040503050406030204" pitchFamily="18" charset="0"/>
                                  </a:rPr>
                                  <m:t>𝑖</m:t>
                                </m:r>
                              </m:sub>
                              <m:sup/>
                            </m:sSubSup>
                            <m:r>
                              <a:rPr lang="en-US" altLang="ja-JP" sz="2800" b="0" i="1" smtClean="0">
                                <a:latin typeface="Cambria Math" panose="02040503050406030204" pitchFamily="18" charset="0"/>
                              </a:rPr>
                              <m:t>+</m:t>
                            </m:r>
                            <m:r>
                              <a:rPr lang="en-US" altLang="ja-JP" sz="2800" b="0" i="1" smtClean="0">
                                <a:latin typeface="Cambria Math" panose="02040503050406030204" pitchFamily="18" charset="0"/>
                              </a:rPr>
                              <m:t>𝑖</m:t>
                            </m:r>
                            <m:r>
                              <a:rPr lang="ja-JP" altLang="en-US" sz="2800" b="0" i="1" smtClean="0">
                                <a:latin typeface="Cambria Math" panose="02040503050406030204" pitchFamily="18" charset="0"/>
                              </a:rPr>
                              <m:t>𝛿</m:t>
                            </m:r>
                          </m:den>
                        </m:f>
                      </m:e>
                    </m:nary>
                    <m:r>
                      <a:rPr lang="en-US" altLang="ja-JP" sz="2800" i="1">
                        <a:latin typeface="Cambria Math" panose="02040503050406030204" pitchFamily="18" charset="0"/>
                      </a:rPr>
                      <m:t>+</m:t>
                    </m:r>
                    <m:nary>
                      <m:naryPr>
                        <m:chr m:val="∑"/>
                        <m:supHide m:val="on"/>
                        <m:ctrlPr>
                          <a:rPr lang="en-US" altLang="ja-JP" sz="2800" i="1">
                            <a:latin typeface="Cambria Math" panose="02040503050406030204" pitchFamily="18" charset="0"/>
                          </a:rPr>
                        </m:ctrlPr>
                      </m:naryPr>
                      <m:sub>
                        <m:r>
                          <a:rPr lang="en-US" altLang="ja-JP" sz="2800" i="1">
                            <a:latin typeface="Cambria Math" panose="02040503050406030204" pitchFamily="18" charset="0"/>
                          </a:rPr>
                          <m:t>𝑢𝑛</m:t>
                        </m:r>
                        <m:r>
                          <m:rPr>
                            <m:brk m:alnAt="7"/>
                          </m:rPr>
                          <a:rPr lang="en-US" altLang="ja-JP" sz="2800" i="1">
                            <a:latin typeface="Cambria Math" panose="02040503050406030204" pitchFamily="18" charset="0"/>
                          </a:rPr>
                          <m:t>𝑜</m:t>
                        </m:r>
                        <m:r>
                          <a:rPr lang="en-US" altLang="ja-JP" sz="2800" i="1">
                            <a:latin typeface="Cambria Math" panose="02040503050406030204" pitchFamily="18" charset="0"/>
                          </a:rPr>
                          <m:t>𝑐𝑐</m:t>
                        </m:r>
                        <m:r>
                          <a:rPr lang="en-US" altLang="ja-JP" sz="2800" i="1">
                            <a:latin typeface="Cambria Math" panose="02040503050406030204" pitchFamily="18" charset="0"/>
                          </a:rPr>
                          <m:t>.</m:t>
                        </m:r>
                      </m:sub>
                      <m:sup/>
                      <m:e>
                        <m:f>
                          <m:fPr>
                            <m:ctrlPr>
                              <a:rPr lang="en-US" altLang="ja-JP" sz="2800" i="1">
                                <a:latin typeface="Cambria Math" panose="02040503050406030204" pitchFamily="18" charset="0"/>
                              </a:rPr>
                            </m:ctrlPr>
                          </m:fPr>
                          <m:num>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r>
                                  <a:rPr lang="en-US" altLang="ja-JP" sz="2800" i="1">
                                    <a:latin typeface="Cambria Math" panose="02040503050406030204" pitchFamily="18" charset="0"/>
                                  </a:rPr>
                                  <m:t>∗</m:t>
                                </m:r>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m:rPr>
                                    <m:sty m:val="p"/>
                                  </m:rPr>
                                  <a:rPr lang="el-GR" altLang="ja-JP" sz="2800" i="1">
                                    <a:latin typeface="Cambria Math" panose="02040503050406030204" pitchFamily="18" charset="0"/>
                                    <a:ea typeface="Cambria Math" panose="02040503050406030204" pitchFamily="18" charset="0"/>
                                  </a:rPr>
                                  <m:t>φ</m:t>
                                </m:r>
                              </m:e>
                              <m:sub>
                                <m:r>
                                  <a:rPr lang="en-US" altLang="ja-JP" sz="2800" i="1">
                                    <a:latin typeface="Cambria Math" panose="02040503050406030204" pitchFamily="18" charset="0"/>
                                  </a:rPr>
                                  <m:t>𝑖</m:t>
                                </m:r>
                              </m:sub>
                              <m:sup/>
                            </m:sSubSup>
                            <m:r>
                              <a:rPr lang="en-US" altLang="ja-JP" sz="2800" i="1">
                                <a:latin typeface="Cambria Math" panose="02040503050406030204" pitchFamily="18" charset="0"/>
                              </a:rPr>
                              <m:t>(</m:t>
                            </m:r>
                            <m:r>
                              <a:rPr lang="en-US" altLang="ja-JP" sz="2800" b="1" i="1">
                                <a:latin typeface="Cambria Math" panose="02040503050406030204" pitchFamily="18" charset="0"/>
                              </a:rPr>
                              <m:t>𝒓</m:t>
                            </m:r>
                            <m:r>
                              <a:rPr lang="en-US" altLang="ja-JP" sz="2800" b="1" i="1">
                                <a:latin typeface="Cambria Math" panose="02040503050406030204" pitchFamily="18" charset="0"/>
                              </a:rPr>
                              <m:t>′</m:t>
                            </m:r>
                            <m:r>
                              <a:rPr lang="en-US" altLang="ja-JP" sz="2800" i="1">
                                <a:latin typeface="Cambria Math" panose="02040503050406030204" pitchFamily="18" charset="0"/>
                              </a:rPr>
                              <m:t>)</m:t>
                            </m:r>
                          </m:num>
                          <m:den>
                            <m:r>
                              <a:rPr lang="ja-JP" altLang="en-US" sz="2800" i="1">
                                <a:latin typeface="Cambria Math" panose="02040503050406030204" pitchFamily="18" charset="0"/>
                              </a:rPr>
                              <m:t>𝜔</m:t>
                            </m:r>
                            <m:r>
                              <a:rPr lang="en-US" altLang="ja-JP" sz="2800" i="1">
                                <a:latin typeface="Cambria Math" panose="02040503050406030204" pitchFamily="18" charset="0"/>
                              </a:rPr>
                              <m:t>−</m:t>
                            </m:r>
                            <m:sSubSup>
                              <m:sSubSupPr>
                                <m:ctrlPr>
                                  <a:rPr lang="en-US" altLang="ja-JP" sz="2800" i="1">
                                    <a:latin typeface="Cambria Math" panose="02040503050406030204" pitchFamily="18" charset="0"/>
                                  </a:rPr>
                                </m:ctrlPr>
                              </m:sSubSupPr>
                              <m:e>
                                <m:r>
                                  <a:rPr lang="ja-JP" altLang="en-US" sz="2800" i="1">
                                    <a:latin typeface="Cambria Math" panose="02040503050406030204" pitchFamily="18" charset="0"/>
                                  </a:rPr>
                                  <m:t>𝜖</m:t>
                                </m:r>
                              </m:e>
                              <m:sub>
                                <m:r>
                                  <a:rPr lang="en-US" altLang="ja-JP" sz="2800" i="1">
                                    <a:latin typeface="Cambria Math" panose="02040503050406030204" pitchFamily="18" charset="0"/>
                                  </a:rPr>
                                  <m:t>𝑖</m:t>
                                </m:r>
                              </m:sub>
                              <m:sup/>
                            </m:sSubSup>
                            <m:r>
                              <a:rPr lang="en-US" altLang="ja-JP" sz="2800" b="0" i="1" smtClean="0">
                                <a:latin typeface="Cambria Math" panose="02040503050406030204" pitchFamily="18" charset="0"/>
                              </a:rPr>
                              <m:t>−</m:t>
                            </m:r>
                            <m:r>
                              <a:rPr lang="en-US" altLang="ja-JP" sz="2800" i="1">
                                <a:latin typeface="Cambria Math" panose="02040503050406030204" pitchFamily="18" charset="0"/>
                              </a:rPr>
                              <m:t>𝑖</m:t>
                            </m:r>
                            <m:r>
                              <a:rPr lang="ja-JP" altLang="en-US" sz="2800" i="1">
                                <a:latin typeface="Cambria Math" panose="02040503050406030204" pitchFamily="18" charset="0"/>
                              </a:rPr>
                              <m:t>𝛿</m:t>
                            </m:r>
                          </m:den>
                        </m:f>
                      </m:e>
                    </m:nary>
                  </m:oMath>
                </a14:m>
                <a:endParaRPr lang="en-US" altLang="ja-JP" sz="2800" dirty="0" smtClean="0"/>
              </a:p>
              <a:p>
                <a:r>
                  <a:rPr lang="en-US" altLang="ja-JP" sz="2800" dirty="0" smtClean="0"/>
                  <a:t>            </a:t>
                </a:r>
                <a:r>
                  <a:rPr lang="en-US" altLang="ja-JP" sz="2400" dirty="0" smtClean="0"/>
                  <a:t>= </a:t>
                </a:r>
                <a:r>
                  <a:rPr lang="en-US" altLang="ja-JP" sz="3200" dirty="0" smtClean="0"/>
                  <a:t>- </a:t>
                </a:r>
                <a14:m>
                  <m:oMath xmlns:m="http://schemas.openxmlformats.org/officeDocument/2006/math">
                    <m:nary>
                      <m:naryPr>
                        <m:chr m:val="∑"/>
                        <m:supHide m:val="on"/>
                        <m:ctrlPr>
                          <a:rPr lang="en-US" altLang="ja-JP" sz="3200" i="1" smtClean="0">
                            <a:latin typeface="Cambria Math" panose="02040503050406030204" pitchFamily="18" charset="0"/>
                          </a:rPr>
                        </m:ctrlPr>
                      </m:naryPr>
                      <m:sub>
                        <m:r>
                          <m:rPr>
                            <m:brk m:alnAt="7"/>
                          </m:rPr>
                          <a:rPr lang="en-US" altLang="ja-JP" sz="3200" i="1">
                            <a:latin typeface="Cambria Math" panose="02040503050406030204" pitchFamily="18" charset="0"/>
                          </a:rPr>
                          <m:t>𝑜</m:t>
                        </m:r>
                        <m:r>
                          <a:rPr lang="en-US" altLang="ja-JP" sz="3200" i="1">
                            <a:latin typeface="Cambria Math" panose="02040503050406030204" pitchFamily="18" charset="0"/>
                          </a:rPr>
                          <m:t>𝑐𝑐</m:t>
                        </m:r>
                        <m:r>
                          <a:rPr lang="en-US" altLang="ja-JP" sz="3200" i="1">
                            <a:latin typeface="Cambria Math" panose="02040503050406030204" pitchFamily="18" charset="0"/>
                          </a:rPr>
                          <m:t>.</m:t>
                        </m:r>
                      </m:sub>
                      <m:sup/>
                      <m:e>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sSubSup>
                        <m:d>
                          <m:dPr>
                            <m:ctrlPr>
                              <a:rPr lang="en-US" altLang="ja-JP" sz="3200" i="1">
                                <a:latin typeface="Cambria Math" panose="02040503050406030204" pitchFamily="18" charset="0"/>
                              </a:rPr>
                            </m:ctrlPr>
                          </m:dPr>
                          <m:e>
                            <m:sSup>
                              <m:sSupPr>
                                <m:ctrlPr>
                                  <a:rPr lang="en-US" altLang="ja-JP" sz="3200" b="1" i="1">
                                    <a:latin typeface="Cambria Math" panose="02040503050406030204" pitchFamily="18" charset="0"/>
                                  </a:rPr>
                                </m:ctrlPr>
                              </m:sSupPr>
                              <m:e>
                                <m:r>
                                  <a:rPr lang="en-US" altLang="ja-JP" sz="3200" b="1" i="1">
                                    <a:latin typeface="Cambria Math" panose="02040503050406030204" pitchFamily="18" charset="0"/>
                                  </a:rPr>
                                  <m:t>𝒓</m:t>
                                </m:r>
                              </m:e>
                              <m:sup>
                                <m:r>
                                  <a:rPr lang="en-US" altLang="ja-JP" sz="3200" b="1" i="1">
                                    <a:latin typeface="Cambria Math" panose="02040503050406030204" pitchFamily="18" charset="0"/>
                                  </a:rPr>
                                  <m:t>′</m:t>
                                </m:r>
                              </m:sup>
                            </m:sSup>
                          </m:e>
                        </m:d>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r>
                              <a:rPr lang="en-US" altLang="ja-JP" sz="3200" i="1">
                                <a:latin typeface="Cambria Math" panose="02040503050406030204" pitchFamily="18" charset="0"/>
                              </a:rPr>
                              <m:t>∗</m:t>
                            </m:r>
                          </m:sup>
                        </m:sSubSup>
                        <m:d>
                          <m:dPr>
                            <m:ctrlPr>
                              <a:rPr lang="en-US" altLang="ja-JP" sz="3200" i="1">
                                <a:latin typeface="Cambria Math" panose="02040503050406030204" pitchFamily="18" charset="0"/>
                              </a:rPr>
                            </m:ctrlPr>
                          </m:dPr>
                          <m:e>
                            <m:r>
                              <a:rPr lang="en-US" altLang="ja-JP" sz="3200" b="1" i="1">
                                <a:latin typeface="Cambria Math" panose="02040503050406030204" pitchFamily="18" charset="0"/>
                              </a:rPr>
                              <m:t>𝒓</m:t>
                            </m:r>
                          </m:e>
                        </m:d>
                      </m:e>
                    </m:nary>
                    <m:r>
                      <a:rPr lang="ja-JP" altLang="en-US" sz="3200" i="1" smtClean="0">
                        <a:latin typeface="Cambria Math" panose="02040503050406030204" pitchFamily="18" charset="0"/>
                      </a:rPr>
                      <m:t>𝜃</m:t>
                    </m:r>
                    <m:d>
                      <m:dPr>
                        <m:ctrlPr>
                          <a:rPr lang="en-US" altLang="ja-JP" sz="3200" b="0" i="1" smtClean="0">
                            <a:latin typeface="Cambria Math" panose="02040503050406030204" pitchFamily="18" charset="0"/>
                          </a:rPr>
                        </m:ctrlPr>
                      </m:dPr>
                      <m:e>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𝑡</m:t>
                            </m:r>
                          </m:e>
                          <m:sup>
                            <m:r>
                              <a:rPr lang="en-US" altLang="ja-JP" sz="3200" b="0" i="1" smtClean="0">
                                <a:latin typeface="Cambria Math" panose="02040503050406030204" pitchFamily="18" charset="0"/>
                              </a:rPr>
                              <m:t>′</m:t>
                            </m:r>
                          </m:sup>
                        </m:s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𝑡</m:t>
                        </m:r>
                      </m:e>
                    </m:d>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𝑒</m:t>
                        </m:r>
                      </m:e>
                      <m: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𝑖</m:t>
                        </m:r>
                        <m:sSub>
                          <m:sSubPr>
                            <m:ctrlPr>
                              <a:rPr lang="en-US" altLang="ja-JP" sz="3200" b="0" i="1" smtClean="0">
                                <a:latin typeface="Cambria Math" panose="02040503050406030204" pitchFamily="18" charset="0"/>
                              </a:rPr>
                            </m:ctrlPr>
                          </m:sSubPr>
                          <m:e>
                            <m:r>
                              <a:rPr lang="ja-JP" altLang="en-US" sz="3200" i="1">
                                <a:latin typeface="Cambria Math" panose="02040503050406030204" pitchFamily="18" charset="0"/>
                              </a:rPr>
                              <m:t>𝜀</m:t>
                            </m:r>
                          </m:e>
                          <m:sub>
                            <m:r>
                              <a:rPr lang="en-US" altLang="ja-JP" sz="3200" b="0" i="1" smtClean="0">
                                <a:latin typeface="Cambria Math" panose="02040503050406030204" pitchFamily="18" charset="0"/>
                              </a:rPr>
                              <m:t>𝑖</m:t>
                            </m:r>
                          </m:sub>
                        </m:sSub>
                        <m:r>
                          <a:rPr lang="en-US" altLang="ja-JP" sz="3200" b="0" i="1" smtClean="0">
                            <a:latin typeface="Cambria Math" panose="02040503050406030204" pitchFamily="18" charset="0"/>
                          </a:rPr>
                          <m:t>(</m:t>
                        </m:r>
                        <m:sSup>
                          <m:sSupPr>
                            <m:ctrlPr>
                              <a:rPr lang="en-US" altLang="ja-JP" sz="3200" b="0" i="1" smtClean="0">
                                <a:latin typeface="Cambria Math" panose="02040503050406030204" pitchFamily="18" charset="0"/>
                              </a:rPr>
                            </m:ctrlPr>
                          </m:sSupPr>
                          <m:e>
                            <m:r>
                              <a:rPr lang="en-US" altLang="ja-JP" sz="3200" b="0" i="1" smtClean="0">
                                <a:latin typeface="Cambria Math" panose="02040503050406030204" pitchFamily="18" charset="0"/>
                              </a:rPr>
                              <m:t>𝑡</m:t>
                            </m:r>
                          </m:e>
                          <m:sup>
                            <m:r>
                              <a:rPr lang="en-US" altLang="ja-JP" sz="3200" b="0" i="1" smtClean="0">
                                <a:latin typeface="Cambria Math" panose="02040503050406030204" pitchFamily="18" charset="0"/>
                              </a:rPr>
                              <m:t>′</m:t>
                            </m:r>
                          </m:sup>
                        </m:sSup>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𝑡</m:t>
                        </m:r>
                        <m:r>
                          <a:rPr lang="en-US" altLang="ja-JP" sz="3200" b="0" i="1" smtClean="0">
                            <a:latin typeface="Cambria Math" panose="02040503050406030204" pitchFamily="18" charset="0"/>
                          </a:rPr>
                          <m:t>)</m:t>
                        </m:r>
                      </m:sup>
                    </m:sSup>
                  </m:oMath>
                </a14:m>
                <a:endParaRPr lang="en-US" altLang="ja-JP" sz="3200" b="0" dirty="0" smtClean="0"/>
              </a:p>
              <a:p>
                <a:r>
                  <a:rPr lang="en-US" altLang="ja-JP" sz="3200" b="0" i="1" dirty="0" smtClean="0">
                    <a:latin typeface="Cambria Math" panose="02040503050406030204" pitchFamily="18" charset="0"/>
                  </a:rPr>
                  <a:t>               </a:t>
                </a:r>
                <a14:m>
                  <m:oMath xmlns:m="http://schemas.openxmlformats.org/officeDocument/2006/math">
                    <m:r>
                      <a:rPr lang="en-US" altLang="ja-JP" sz="3200" b="0" i="1" smtClean="0">
                        <a:latin typeface="Cambria Math" panose="02040503050406030204" pitchFamily="18" charset="0"/>
                      </a:rPr>
                      <m:t>+</m:t>
                    </m:r>
                    <m:nary>
                      <m:naryPr>
                        <m:chr m:val="∑"/>
                        <m:supHide m:val="on"/>
                        <m:ctrlPr>
                          <a:rPr lang="en-US" altLang="ja-JP" sz="3200" i="1">
                            <a:latin typeface="Cambria Math" panose="02040503050406030204" pitchFamily="18" charset="0"/>
                          </a:rPr>
                        </m:ctrlPr>
                      </m:naryPr>
                      <m:sub>
                        <m:r>
                          <a:rPr lang="en-US" altLang="ja-JP" sz="3200" b="0" i="1" smtClean="0">
                            <a:latin typeface="Cambria Math" panose="02040503050406030204" pitchFamily="18" charset="0"/>
                          </a:rPr>
                          <m:t>𝑢𝑛</m:t>
                        </m:r>
                        <m:r>
                          <m:rPr>
                            <m:brk m:alnAt="7"/>
                          </m:rPr>
                          <a:rPr lang="en-US" altLang="ja-JP" sz="3200" i="1">
                            <a:latin typeface="Cambria Math" panose="02040503050406030204" pitchFamily="18" charset="0"/>
                          </a:rPr>
                          <m:t>𝑜</m:t>
                        </m:r>
                        <m:r>
                          <a:rPr lang="en-US" altLang="ja-JP" sz="3200" i="1">
                            <a:latin typeface="Cambria Math" panose="02040503050406030204" pitchFamily="18" charset="0"/>
                          </a:rPr>
                          <m:t>𝑐𝑐</m:t>
                        </m:r>
                        <m:r>
                          <a:rPr lang="en-US" altLang="ja-JP" sz="3200" i="1">
                            <a:latin typeface="Cambria Math" panose="02040503050406030204" pitchFamily="18" charset="0"/>
                          </a:rPr>
                          <m:t>.</m:t>
                        </m:r>
                      </m:sub>
                      <m:sup/>
                      <m:e>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sSubSup>
                        <m:d>
                          <m:dPr>
                            <m:ctrlPr>
                              <a:rPr lang="en-US" altLang="ja-JP" sz="3200" i="1">
                                <a:latin typeface="Cambria Math" panose="02040503050406030204" pitchFamily="18" charset="0"/>
                              </a:rPr>
                            </m:ctrlPr>
                          </m:dPr>
                          <m:e>
                            <m:r>
                              <a:rPr lang="en-US" altLang="ja-JP" sz="3200" b="1" i="1">
                                <a:latin typeface="Cambria Math" panose="02040503050406030204" pitchFamily="18" charset="0"/>
                              </a:rPr>
                              <m:t>𝒓</m:t>
                            </m:r>
                          </m:e>
                        </m:d>
                        <m:sSubSup>
                          <m:sSubSupPr>
                            <m:ctrlPr>
                              <a:rPr lang="en-US" altLang="ja-JP" sz="3200" i="1">
                                <a:latin typeface="Cambria Math" panose="02040503050406030204" pitchFamily="18" charset="0"/>
                              </a:rPr>
                            </m:ctrlPr>
                          </m:sSubSupPr>
                          <m:e>
                            <m:r>
                              <m:rPr>
                                <m:sty m:val="p"/>
                              </m:rPr>
                              <a:rPr lang="el-GR" altLang="ja-JP" sz="3200" i="1">
                                <a:latin typeface="Cambria Math" panose="02040503050406030204" pitchFamily="18" charset="0"/>
                                <a:ea typeface="Cambria Math" panose="02040503050406030204" pitchFamily="18" charset="0"/>
                              </a:rPr>
                              <m:t>φ</m:t>
                            </m:r>
                          </m:e>
                          <m:sub>
                            <m:r>
                              <a:rPr lang="en-US" altLang="ja-JP" sz="3200" i="1">
                                <a:latin typeface="Cambria Math" panose="02040503050406030204" pitchFamily="18" charset="0"/>
                              </a:rPr>
                              <m:t>𝑖</m:t>
                            </m:r>
                          </m:sub>
                          <m:sup>
                            <m:r>
                              <a:rPr lang="en-US" altLang="ja-JP" sz="3200" i="1">
                                <a:latin typeface="Cambria Math" panose="02040503050406030204" pitchFamily="18" charset="0"/>
                              </a:rPr>
                              <m:t>∗</m:t>
                            </m:r>
                          </m:sup>
                        </m:sSubSup>
                        <m:d>
                          <m:dPr>
                            <m:ctrlPr>
                              <a:rPr lang="en-US" altLang="ja-JP" sz="3200" i="1">
                                <a:latin typeface="Cambria Math" panose="02040503050406030204" pitchFamily="18" charset="0"/>
                              </a:rPr>
                            </m:ctrlPr>
                          </m:dPr>
                          <m:e>
                            <m:sSup>
                              <m:sSupPr>
                                <m:ctrlPr>
                                  <a:rPr lang="en-US" altLang="ja-JP" sz="3200" b="1" i="1">
                                    <a:latin typeface="Cambria Math" panose="02040503050406030204" pitchFamily="18" charset="0"/>
                                  </a:rPr>
                                </m:ctrlPr>
                              </m:sSupPr>
                              <m:e>
                                <m:r>
                                  <a:rPr lang="en-US" altLang="ja-JP" sz="3200" b="1" i="1">
                                    <a:latin typeface="Cambria Math" panose="02040503050406030204" pitchFamily="18" charset="0"/>
                                  </a:rPr>
                                  <m:t>𝒓</m:t>
                                </m:r>
                              </m:e>
                              <m:sup>
                                <m:r>
                                  <a:rPr lang="en-US" altLang="ja-JP" sz="3200" b="1" i="1">
                                    <a:latin typeface="Cambria Math" panose="02040503050406030204" pitchFamily="18" charset="0"/>
                                  </a:rPr>
                                  <m:t>′</m:t>
                                </m:r>
                              </m:sup>
                            </m:sSup>
                          </m:e>
                        </m:d>
                      </m:e>
                    </m:nary>
                    <m:r>
                      <a:rPr lang="ja-JP" altLang="en-US" sz="3200" i="1">
                        <a:latin typeface="Cambria Math" panose="02040503050406030204" pitchFamily="18" charset="0"/>
                      </a:rPr>
                      <m:t>𝜃</m:t>
                    </m:r>
                    <m:d>
                      <m:dPr>
                        <m:ctrlPr>
                          <a:rPr lang="en-US" altLang="ja-JP" sz="3200" i="1">
                            <a:latin typeface="Cambria Math" panose="02040503050406030204" pitchFamily="18" charset="0"/>
                          </a:rPr>
                        </m:ctrlPr>
                      </m:dPr>
                      <m:e>
                        <m:r>
                          <a:rPr lang="en-US" altLang="ja-JP" sz="3200" i="1">
                            <a:latin typeface="Cambria Math" panose="02040503050406030204" pitchFamily="18" charset="0"/>
                          </a:rPr>
                          <m:t>𝑡</m:t>
                        </m:r>
                        <m:r>
                          <a:rPr lang="en-US" altLang="ja-JP" sz="3200" b="0" i="1" smtClean="0">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m:t>
                            </m:r>
                          </m:sup>
                        </m:sSup>
                      </m:e>
                    </m:d>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𝑒</m:t>
                        </m:r>
                      </m:e>
                      <m:sup>
                        <m:r>
                          <a:rPr lang="en-US" altLang="ja-JP" sz="3200" i="1">
                            <a:latin typeface="Cambria Math" panose="02040503050406030204" pitchFamily="18" charset="0"/>
                          </a:rPr>
                          <m:t>−</m:t>
                        </m:r>
                        <m:r>
                          <a:rPr lang="en-US" altLang="ja-JP" sz="3200" i="1">
                            <a:latin typeface="Cambria Math" panose="02040503050406030204" pitchFamily="18" charset="0"/>
                          </a:rPr>
                          <m:t>𝑖</m:t>
                        </m:r>
                        <m:sSub>
                          <m:sSubPr>
                            <m:ctrlPr>
                              <a:rPr lang="en-US" altLang="ja-JP" sz="3200" i="1">
                                <a:latin typeface="Cambria Math" panose="02040503050406030204" pitchFamily="18" charset="0"/>
                              </a:rPr>
                            </m:ctrlPr>
                          </m:sSubPr>
                          <m:e>
                            <m:r>
                              <a:rPr lang="ja-JP" altLang="en-US" sz="3200" i="1">
                                <a:latin typeface="Cambria Math" panose="02040503050406030204" pitchFamily="18" charset="0"/>
                              </a:rPr>
                              <m:t>𝜀</m:t>
                            </m:r>
                          </m:e>
                          <m:sub>
                            <m:r>
                              <a:rPr lang="en-US" altLang="ja-JP" sz="3200" i="1">
                                <a:latin typeface="Cambria Math" panose="02040503050406030204" pitchFamily="18" charset="0"/>
                              </a:rPr>
                              <m:t>𝑖</m:t>
                            </m:r>
                          </m:sub>
                        </m:sSub>
                        <m:r>
                          <a:rPr lang="en-US" altLang="ja-JP" sz="3200" i="1">
                            <a:latin typeface="Cambria Math" panose="02040503050406030204" pitchFamily="18" charset="0"/>
                          </a:rPr>
                          <m:t>(</m:t>
                        </m:r>
                        <m:r>
                          <a:rPr lang="en-US" altLang="ja-JP" sz="3200" i="1">
                            <a:latin typeface="Cambria Math" panose="02040503050406030204" pitchFamily="18" charset="0"/>
                          </a:rPr>
                          <m:t>𝑡</m:t>
                        </m:r>
                        <m:r>
                          <a:rPr lang="en-US" altLang="ja-JP" sz="3200" i="1">
                            <a:latin typeface="Cambria Math" panose="02040503050406030204" pitchFamily="18" charset="0"/>
                          </a:rPr>
                          <m:t>−</m:t>
                        </m:r>
                        <m:sSup>
                          <m:sSupPr>
                            <m:ctrlPr>
                              <a:rPr lang="en-US" altLang="ja-JP" sz="3200" i="1">
                                <a:latin typeface="Cambria Math" panose="02040503050406030204" pitchFamily="18" charset="0"/>
                              </a:rPr>
                            </m:ctrlPr>
                          </m:sSupPr>
                          <m:e>
                            <m:r>
                              <a:rPr lang="en-US" altLang="ja-JP" sz="3200" i="1">
                                <a:latin typeface="Cambria Math" panose="02040503050406030204" pitchFamily="18" charset="0"/>
                              </a:rPr>
                              <m:t>𝑡</m:t>
                            </m:r>
                          </m:e>
                          <m:sup>
                            <m:r>
                              <a:rPr lang="en-US" altLang="ja-JP" sz="3200" i="1">
                                <a:latin typeface="Cambria Math" panose="02040503050406030204" pitchFamily="18" charset="0"/>
                              </a:rPr>
                              <m:t>′</m:t>
                            </m:r>
                          </m:sup>
                        </m:sSup>
                        <m:r>
                          <a:rPr lang="en-US" altLang="ja-JP" sz="3200" i="1">
                            <a:latin typeface="Cambria Math" panose="02040503050406030204" pitchFamily="18" charset="0"/>
                          </a:rPr>
                          <m:t>)</m:t>
                        </m:r>
                      </m:sup>
                    </m:sSup>
                  </m:oMath>
                </a14:m>
                <a:endParaRPr lang="en-US" altLang="ja-JP" sz="3200" b="0" i="1" dirty="0" smtClean="0">
                  <a:latin typeface="Cambria Math" panose="02040503050406030204" pitchFamily="18" charset="0"/>
                </a:endParaRPr>
              </a:p>
              <a:p>
                <a:endParaRPr kumimoji="1" lang="ja-JP" altLang="en-US" sz="2800" dirty="0" smtClean="0"/>
              </a:p>
            </p:txBody>
          </p:sp>
        </mc:Choice>
        <mc:Fallback>
          <p:sp>
            <p:nvSpPr>
              <p:cNvPr id="4" name="テキスト ボックス 3"/>
              <p:cNvSpPr txBox="1">
                <a:spLocks noRot="1" noChangeAspect="1" noMove="1" noResize="1" noEditPoints="1" noAdjustHandles="1" noChangeArrowheads="1" noChangeShapeType="1" noTextEdit="1"/>
              </p:cNvSpPr>
              <p:nvPr/>
            </p:nvSpPr>
            <p:spPr>
              <a:xfrm>
                <a:off x="-19127" y="692696"/>
                <a:ext cx="9143999" cy="325858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3044210" y="4439680"/>
                <a:ext cx="6019725" cy="400110"/>
              </a:xfrm>
              <a:prstGeom prst="rect">
                <a:avLst/>
              </a:prstGeom>
              <a:noFill/>
            </p:spPr>
            <p:txBody>
              <a:bodyPr wrap="none" rtlCol="0">
                <a:spAutoFit/>
              </a:bodyPr>
              <a:lstStyle/>
              <a:p>
                <a:r>
                  <a:rPr kumimoji="1" lang="en-US" altLang="ja-JP" sz="2000" dirty="0" smtClean="0">
                    <a:solidFill>
                      <a:srgbClr val="0070C0"/>
                    </a:solidFill>
                  </a:rPr>
                  <a:t>Quiz: check this </a:t>
                </a:r>
                <a14:m>
                  <m:oMath xmlns:m="http://schemas.openxmlformats.org/officeDocument/2006/math">
                    <m:sSub>
                      <m:sSubPr>
                        <m:ctrlPr>
                          <a:rPr kumimoji="1" lang="en-US" altLang="ja-JP" sz="2000" i="1" smtClean="0">
                            <a:solidFill>
                              <a:srgbClr val="0070C0"/>
                            </a:solidFill>
                            <a:latin typeface="Cambria Math" panose="02040503050406030204" pitchFamily="18" charset="0"/>
                          </a:rPr>
                        </m:ctrlPr>
                      </m:sSubPr>
                      <m:e>
                        <m:r>
                          <a:rPr kumimoji="1" lang="en-US" altLang="ja-JP" sz="2000" b="0" i="1" smtClean="0">
                            <a:solidFill>
                              <a:srgbClr val="0070C0"/>
                            </a:solidFill>
                            <a:latin typeface="Cambria Math" panose="02040503050406030204" pitchFamily="18" charset="0"/>
                          </a:rPr>
                          <m:t>𝐺</m:t>
                        </m:r>
                      </m:e>
                      <m:sub>
                        <m:r>
                          <a:rPr kumimoji="1" lang="en-US" altLang="ja-JP" sz="2000" b="0" i="1" smtClean="0">
                            <a:solidFill>
                              <a:srgbClr val="0070C0"/>
                            </a:solidFill>
                            <a:latin typeface="Cambria Math" panose="02040503050406030204" pitchFamily="18" charset="0"/>
                          </a:rPr>
                          <m:t>0</m:t>
                        </m:r>
                      </m:sub>
                    </m:sSub>
                  </m:oMath>
                </a14:m>
                <a:r>
                  <a:rPr kumimoji="1" lang="en-US" altLang="ja-JP" sz="2000" dirty="0" smtClean="0">
                    <a:solidFill>
                      <a:srgbClr val="0070C0"/>
                    </a:solidFill>
                  </a:rPr>
                  <a:t> satisfy differential </a:t>
                </a:r>
                <a:r>
                  <a:rPr kumimoji="1" lang="en-US" altLang="ja-JP" sz="2000" dirty="0" err="1" smtClean="0">
                    <a:solidFill>
                      <a:srgbClr val="0070C0"/>
                    </a:solidFill>
                  </a:rPr>
                  <a:t>eq</a:t>
                </a:r>
                <a:r>
                  <a:rPr kumimoji="1" lang="en-US" altLang="ja-JP" sz="2000" dirty="0" smtClean="0">
                    <a:solidFill>
                      <a:srgbClr val="0070C0"/>
                    </a:solidFill>
                  </a:rPr>
                  <a:t> at page.24</a:t>
                </a:r>
                <a:endParaRPr kumimoji="1" lang="ja-JP" altLang="en-US" sz="2000" dirty="0" smtClean="0">
                  <a:solidFill>
                    <a:srgbClr val="0070C0"/>
                  </a:solidFill>
                </a:endParaRPr>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044210" y="4439680"/>
                <a:ext cx="6019725" cy="400110"/>
              </a:xfrm>
              <a:prstGeom prst="rect">
                <a:avLst/>
              </a:prstGeom>
              <a:blipFill rotWithShape="0">
                <a:blip r:embed="rId3"/>
                <a:stretch>
                  <a:fillRect l="-1012" t="-6061" r="-10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p:cNvSpPr txBox="1"/>
              <p:nvPr/>
            </p:nvSpPr>
            <p:spPr>
              <a:xfrm>
                <a:off x="611560" y="3916460"/>
                <a:ext cx="8452375" cy="400110"/>
              </a:xfrm>
              <a:prstGeom prst="rect">
                <a:avLst/>
              </a:prstGeom>
              <a:noFill/>
            </p:spPr>
            <p:txBody>
              <a:bodyPr wrap="square" rtlCol="0">
                <a:spAutoFit/>
              </a:bodyPr>
              <a:lstStyle/>
              <a:p>
                <a:r>
                  <a:rPr lang="en-US" altLang="ja-JP" sz="2000" dirty="0" smtClean="0"/>
                  <a:t>(we measure </a:t>
                </a:r>
                <a14:m>
                  <m:oMath xmlns:m="http://schemas.openxmlformats.org/officeDocument/2006/math">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oMath>
                </a14:m>
                <a:r>
                  <a:rPr lang="en-US" altLang="ja-JP" sz="2000" dirty="0" smtClean="0"/>
                  <a:t> from </a:t>
                </a:r>
                <a14:m>
                  <m:oMath xmlns:m="http://schemas.openxmlformats.org/officeDocument/2006/math">
                    <m:r>
                      <a:rPr lang="ja-JP" altLang="en-US" sz="2000" i="1" smtClean="0">
                        <a:latin typeface="Cambria Math" panose="02040503050406030204" pitchFamily="18" charset="0"/>
                      </a:rPr>
                      <m:t>𝜇</m:t>
                    </m:r>
                    <m:r>
                      <a:rPr lang="en-US" altLang="ja-JP" sz="2000" b="0" i="0" smtClean="0">
                        <a:latin typeface="Cambria Math" panose="02040503050406030204" pitchFamily="18" charset="0"/>
                      </a:rPr>
                      <m:t>, </m:t>
                    </m:r>
                    <m:r>
                      <m:rPr>
                        <m:sty m:val="p"/>
                      </m:rPr>
                      <a:rPr lang="en-US" altLang="ja-JP" sz="2000" b="0" i="0" smtClean="0">
                        <a:latin typeface="Cambria Math" panose="02040503050406030204" pitchFamily="18" charset="0"/>
                      </a:rPr>
                      <m:t>or</m:t>
                    </m:r>
                    <m:r>
                      <a:rPr lang="en-US" altLang="ja-JP" sz="2000" b="0" i="0" smtClean="0">
                        <a:latin typeface="Cambria Math" panose="02040503050406030204" pitchFamily="18" charset="0"/>
                      </a:rPr>
                      <m:t> </m:t>
                    </m:r>
                    <m:sSub>
                      <m:sSubPr>
                        <m:ctrlPr>
                          <a:rPr lang="en-US" altLang="ja-JP" sz="2000" i="1">
                            <a:latin typeface="Cambria Math" panose="02040503050406030204" pitchFamily="18" charset="0"/>
                          </a:rPr>
                        </m:ctrlPr>
                      </m:sSubPr>
                      <m:e>
                        <m:r>
                          <a:rPr lang="ja-JP" altLang="en-US" sz="2000" i="1">
                            <a:latin typeface="Cambria Math" panose="02040503050406030204" pitchFamily="18" charset="0"/>
                          </a:rPr>
                          <m:t>𝜀</m:t>
                        </m:r>
                      </m:e>
                      <m:sub>
                        <m:r>
                          <a:rPr lang="en-US" altLang="ja-JP" sz="2000" i="1">
                            <a:latin typeface="Cambria Math" panose="02040503050406030204" pitchFamily="18" charset="0"/>
                          </a:rPr>
                          <m:t>𝑖</m:t>
                        </m:r>
                      </m:sub>
                    </m:sSub>
                    <m:r>
                      <a:rPr lang="en-US" altLang="ja-JP" sz="2000" b="0" i="1" smtClean="0">
                        <a:latin typeface="Cambria Math" panose="02040503050406030204" pitchFamily="18" charset="0"/>
                      </a:rPr>
                      <m:t> </m:t>
                    </m:r>
                    <m:r>
                      <a:rPr lang="en-US" altLang="ja-JP" sz="2000" b="0" i="1" dirty="0" smtClean="0">
                        <a:latin typeface="Cambria Math" panose="02040503050406030204" pitchFamily="18" charset="0"/>
                      </a:rPr>
                      <m:t>→</m:t>
                    </m:r>
                  </m:oMath>
                </a14:m>
                <a:r>
                  <a:rPr lang="en-US" altLang="ja-JP" sz="2000" b="0" dirty="0" smtClean="0"/>
                  <a:t>all excitation is positive energy)</a:t>
                </a:r>
                <a:endParaRPr kumimoji="1" lang="ja-JP" altLang="en-US" sz="2000" dirty="0" smtClean="0"/>
              </a:p>
            </p:txBody>
          </p:sp>
        </mc:Choice>
        <mc:Fallback xmlns="">
          <p:sp>
            <p:nvSpPr>
              <p:cNvPr id="8" name="テキスト ボックス 7"/>
              <p:cNvSpPr txBox="1">
                <a:spLocks noRot="1" noChangeAspect="1" noMove="1" noResize="1" noEditPoints="1" noAdjustHandles="1" noChangeArrowheads="1" noChangeShapeType="1" noTextEdit="1"/>
              </p:cNvSpPr>
              <p:nvPr/>
            </p:nvSpPr>
            <p:spPr>
              <a:xfrm>
                <a:off x="611560" y="3916460"/>
                <a:ext cx="8452375" cy="400110"/>
              </a:xfrm>
              <a:prstGeom prst="rect">
                <a:avLst/>
              </a:prstGeom>
              <a:blipFill rotWithShape="0">
                <a:blip r:embed="rId4"/>
                <a:stretch>
                  <a:fillRect l="-721" t="-6061" b="-27273"/>
                </a:stretch>
              </a:blipFill>
            </p:spPr>
            <p:txBody>
              <a:bodyPr/>
              <a:lstStyle/>
              <a:p>
                <a:r>
                  <a:rPr lang="ja-JP" altLang="en-US">
                    <a:noFill/>
                  </a:rPr>
                  <a:t> </a:t>
                </a:r>
              </a:p>
            </p:txBody>
          </p:sp>
        </mc:Fallback>
      </mc:AlternateContent>
      <p:sp>
        <p:nvSpPr>
          <p:cNvPr id="9" name="テキスト ボックス 8"/>
          <p:cNvSpPr txBox="1"/>
          <p:nvPr/>
        </p:nvSpPr>
        <p:spPr>
          <a:xfrm>
            <a:off x="467544" y="5430869"/>
            <a:ext cx="8494912" cy="707886"/>
          </a:xfrm>
          <a:prstGeom prst="rect">
            <a:avLst/>
          </a:prstGeom>
          <a:noFill/>
        </p:spPr>
        <p:txBody>
          <a:bodyPr wrap="square" rtlCol="0">
            <a:spAutoFit/>
          </a:bodyPr>
          <a:lstStyle/>
          <a:p>
            <a:r>
              <a:rPr kumimoji="1" lang="en-US" altLang="ja-JP" sz="2000" dirty="0" smtClean="0"/>
              <a:t>Why? </a:t>
            </a:r>
            <a:r>
              <a:rPr kumimoji="1" lang="en-US" altLang="ja-JP" sz="2000" dirty="0" smtClean="0">
                <a:sym typeface="Wingdings" panose="05000000000000000000" pitchFamily="2" charset="2"/>
              </a:rPr>
              <a:t> this is convenient due to Fermi statistics</a:t>
            </a:r>
          </a:p>
          <a:p>
            <a:r>
              <a:rPr lang="en-US" altLang="ja-JP" sz="2000" dirty="0">
                <a:sym typeface="Wingdings" panose="05000000000000000000" pitchFamily="2" charset="2"/>
              </a:rPr>
              <a:t> </a:t>
            </a:r>
            <a:r>
              <a:rPr lang="en-US" altLang="ja-JP" sz="2000" dirty="0" smtClean="0">
                <a:sym typeface="Wingdings" panose="05000000000000000000" pitchFamily="2" charset="2"/>
              </a:rPr>
              <a:t> (adding electron or “adding hole=removing electron”).</a:t>
            </a:r>
            <a:endParaRPr kumimoji="1" lang="ja-JP" altLang="en-US" sz="2000" dirty="0" smtClean="0"/>
          </a:p>
        </p:txBody>
      </p:sp>
    </p:spTree>
    <p:extLst>
      <p:ext uri="{BB962C8B-B14F-4D97-AF65-F5344CB8AC3E}">
        <p14:creationId xmlns:p14="http://schemas.microsoft.com/office/powerpoint/2010/main" val="3425432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dirty="0" smtClean="0">
                <a:solidFill>
                  <a:srgbClr val="0070C0"/>
                </a:solidFill>
              </a:rPr>
              <a:t>Many body </a:t>
            </a:r>
            <a:r>
              <a:rPr kumimoji="1" lang="en-US" altLang="ja-JP" sz="2800" dirty="0" smtClean="0">
                <a:solidFill>
                  <a:srgbClr val="0070C0"/>
                </a:solidFill>
              </a:rPr>
              <a:t>theory (rough explanation)</a:t>
            </a:r>
            <a:endParaRPr kumimoji="1" lang="ja-JP" altLang="en-US" sz="2800"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26</a:t>
            </a:fld>
            <a:endParaRPr lang="en-US" altLang="ja-JP" dirty="0">
              <a:solidFill>
                <a:prstClr val="black">
                  <a:tint val="75000"/>
                </a:prstClr>
              </a:solidFill>
              <a:ea typeface="ＭＳ Ｐゴシック" pitchFamily="50" charset="-128"/>
            </a:endParaRPr>
          </a:p>
        </p:txBody>
      </p:sp>
      <mc:AlternateContent xmlns:mc="http://schemas.openxmlformats.org/markup-compatibility/2006" xmlns:a14="http://schemas.microsoft.com/office/drawing/2010/main">
        <mc:Choice Requires="a14">
          <p:sp>
            <p:nvSpPr>
              <p:cNvPr id="7" name="正方形/長方形 6"/>
              <p:cNvSpPr/>
              <p:nvPr/>
            </p:nvSpPr>
            <p:spPr>
              <a:xfrm>
                <a:off x="755576" y="784841"/>
                <a:ext cx="7592143" cy="2123658"/>
              </a:xfrm>
              <a:prstGeom prst="rect">
                <a:avLst/>
              </a:prstGeom>
            </p:spPr>
            <p:txBody>
              <a:bodyPr wrap="none">
                <a:spAutoFit/>
              </a:bodyPr>
              <a:lstStyle/>
              <a:p>
                <a14:m>
                  <m:oMath xmlns:m="http://schemas.openxmlformats.org/officeDocument/2006/math">
                    <m:sSub>
                      <m:sSubPr>
                        <m:ctrlPr>
                          <a:rPr lang="en-US" altLang="ja-JP" sz="3200" i="1" smtClean="0">
                            <a:latin typeface="Cambria Math" panose="02040503050406030204" pitchFamily="18" charset="0"/>
                          </a:rPr>
                        </m:ctrlPr>
                      </m:sSubPr>
                      <m:e>
                        <m:r>
                          <a:rPr lang="en-US" altLang="ja-JP" sz="3200" i="1">
                            <a:latin typeface="Cambria Math" panose="02040503050406030204" pitchFamily="18" charset="0"/>
                          </a:rPr>
                          <m:t>𝐻</m:t>
                        </m:r>
                      </m:e>
                      <m:sub>
                        <m:r>
                          <a:rPr lang="en-US" altLang="ja-JP" sz="3200" i="1">
                            <a:latin typeface="Cambria Math" panose="02040503050406030204" pitchFamily="18" charset="0"/>
                          </a:rPr>
                          <m:t>0</m:t>
                        </m:r>
                      </m:sub>
                    </m:sSub>
                  </m:oMath>
                </a14:m>
                <a:r>
                  <a:rPr lang="ja-JP" altLang="en-US" sz="3200" dirty="0" smtClean="0"/>
                  <a:t> </a:t>
                </a:r>
                <a:r>
                  <a:rPr lang="en-US" altLang="ja-JP" sz="2000" dirty="0" smtClean="0"/>
                  <a:t>is interpreted in the second quantization.</a:t>
                </a:r>
              </a:p>
              <a:p>
                <a:r>
                  <a:rPr lang="en-US" altLang="ja-JP" sz="2000" dirty="0" smtClean="0"/>
                  <a:t>“</a:t>
                </a:r>
                <a:r>
                  <a:rPr lang="en-US" altLang="ja-JP" sz="2000" dirty="0" err="1" smtClean="0"/>
                  <a:t>Fock</a:t>
                </a:r>
                <a:r>
                  <a:rPr lang="en-US" altLang="ja-JP" sz="2000" dirty="0" smtClean="0"/>
                  <a:t> space.”   An excited state can be written as</a:t>
                </a:r>
              </a:p>
              <a:p>
                <a:r>
                  <a:rPr lang="en-US" altLang="ja-JP" sz="2000" dirty="0" smtClean="0"/>
                  <a:t>    </a:t>
                </a:r>
                <a14:m>
                  <m:oMath xmlns:m="http://schemas.openxmlformats.org/officeDocument/2006/math">
                    <m:r>
                      <a:rPr lang="en-US" altLang="ja-JP" sz="4000" b="0" i="0" smtClean="0">
                        <a:latin typeface="Cambria Math" panose="02040503050406030204" pitchFamily="18" charset="0"/>
                      </a:rPr>
                      <m:t>      </m:t>
                    </m:r>
                    <m:r>
                      <a:rPr lang="en-US" altLang="ja-JP" sz="4000" i="1">
                        <a:latin typeface="Cambria Math" panose="02040503050406030204" pitchFamily="18" charset="0"/>
                      </a:rPr>
                      <m:t>|</m:t>
                    </m:r>
                    <m:d>
                      <m:dPr>
                        <m:begChr m:val=""/>
                        <m:endChr m:val="⟩"/>
                        <m:ctrlPr>
                          <a:rPr lang="en-US" altLang="ja-JP" sz="4000" i="1">
                            <a:latin typeface="Cambria Math" panose="02040503050406030204" pitchFamily="18" charset="0"/>
                          </a:rPr>
                        </m:ctrlPr>
                      </m:dPr>
                      <m:e>
                        <m:r>
                          <a:rPr lang="en-US" altLang="ja-JP" sz="4000" b="0" i="1" smtClean="0">
                            <a:latin typeface="Cambria Math" panose="02040503050406030204" pitchFamily="18" charset="0"/>
                          </a:rPr>
                          <m:t>1</m:t>
                        </m:r>
                        <m:r>
                          <a:rPr lang="en-US" altLang="ja-JP" sz="4000" i="1">
                            <a:latin typeface="Cambria Math" panose="02040503050406030204" pitchFamily="18" charset="0"/>
                          </a:rPr>
                          <m:t>,1,0,0</m:t>
                        </m:r>
                        <m:r>
                          <a:rPr lang="en-US" altLang="ja-JP" sz="4000" b="1" i="1" smtClean="0">
                            <a:latin typeface="Cambria Math" panose="02040503050406030204" pitchFamily="18" charset="0"/>
                          </a:rPr>
                          <m:t>,</m:t>
                        </m:r>
                        <m:r>
                          <a:rPr lang="en-US" altLang="ja-JP" sz="4000" b="0" i="1" smtClean="0">
                            <a:latin typeface="Cambria Math" panose="02040503050406030204" pitchFamily="18" charset="0"/>
                          </a:rPr>
                          <m:t>  </m:t>
                        </m:r>
                        <m:r>
                          <a:rPr lang="en-US" altLang="ja-JP" sz="4000" i="1">
                            <a:latin typeface="Cambria Math" panose="02040503050406030204" pitchFamily="18" charset="0"/>
                          </a:rPr>
                          <m:t>1,</m:t>
                        </m:r>
                        <m:r>
                          <a:rPr lang="en-US" altLang="ja-JP" sz="4000" b="0" i="1" smtClean="0">
                            <a:latin typeface="Cambria Math" panose="02040503050406030204" pitchFamily="18" charset="0"/>
                          </a:rPr>
                          <m:t>0,1,1,0,1,1,1,1,1,1</m:t>
                        </m:r>
                      </m:e>
                    </m:d>
                  </m:oMath>
                </a14:m>
                <a:endParaRPr lang="en-US" altLang="ja-JP" sz="4000" dirty="0" smtClean="0"/>
              </a:p>
              <a:p>
                <a:endParaRPr lang="en-US" altLang="ja-JP" sz="40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755576" y="784841"/>
                <a:ext cx="7592143" cy="2123658"/>
              </a:xfrm>
              <a:prstGeom prst="rect">
                <a:avLst/>
              </a:prstGeom>
              <a:blipFill rotWithShape="0">
                <a:blip r:embed="rId2"/>
                <a:stretch>
                  <a:fillRect l="-884"/>
                </a:stretch>
              </a:blipFill>
            </p:spPr>
            <p:txBody>
              <a:bodyPr/>
              <a:lstStyle/>
              <a:p>
                <a:r>
                  <a:rPr lang="ja-JP" altLang="en-US">
                    <a:noFill/>
                  </a:rPr>
                  <a:t> </a:t>
                </a:r>
              </a:p>
            </p:txBody>
          </p:sp>
        </mc:Fallback>
      </mc:AlternateContent>
      <p:cxnSp>
        <p:nvCxnSpPr>
          <p:cNvPr id="9" name="直線矢印コネクタ 8"/>
          <p:cNvCxnSpPr/>
          <p:nvPr/>
        </p:nvCxnSpPr>
        <p:spPr>
          <a:xfrm flipH="1">
            <a:off x="1907704" y="2475183"/>
            <a:ext cx="165618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933343" y="2487968"/>
            <a:ext cx="1641796" cy="523220"/>
          </a:xfrm>
          <a:prstGeom prst="rect">
            <a:avLst/>
          </a:prstGeom>
          <a:solidFill>
            <a:srgbClr val="FF0000">
              <a:alpha val="20000"/>
            </a:srgbClr>
          </a:solidFill>
        </p:spPr>
        <p:txBody>
          <a:bodyPr wrap="none" rtlCol="0">
            <a:spAutoFit/>
          </a:bodyPr>
          <a:lstStyle/>
          <a:p>
            <a:r>
              <a:rPr kumimoji="1" lang="en-US" altLang="ja-JP" sz="2800" dirty="0" smtClean="0"/>
              <a:t>Above </a:t>
            </a:r>
            <a:r>
              <a:rPr kumimoji="1" lang="en-US" altLang="ja-JP" sz="2800" dirty="0" err="1" smtClean="0"/>
              <a:t>Ef</a:t>
            </a:r>
            <a:endParaRPr kumimoji="1" lang="ja-JP" altLang="en-US" sz="2800" dirty="0" smtClean="0"/>
          </a:p>
        </p:txBody>
      </p:sp>
      <p:cxnSp>
        <p:nvCxnSpPr>
          <p:cNvPr id="12" name="直線矢印コネクタ 11"/>
          <p:cNvCxnSpPr/>
          <p:nvPr/>
        </p:nvCxnSpPr>
        <p:spPr>
          <a:xfrm>
            <a:off x="3779912" y="2475183"/>
            <a:ext cx="417646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3779912" y="2491774"/>
            <a:ext cx="1601721" cy="523220"/>
          </a:xfrm>
          <a:prstGeom prst="rect">
            <a:avLst/>
          </a:prstGeom>
          <a:solidFill>
            <a:srgbClr val="FF0000">
              <a:alpha val="20000"/>
            </a:srgbClr>
          </a:solidFill>
        </p:spPr>
        <p:txBody>
          <a:bodyPr wrap="none" rtlCol="0">
            <a:spAutoFit/>
          </a:bodyPr>
          <a:lstStyle/>
          <a:p>
            <a:r>
              <a:rPr kumimoji="1" lang="en-US" altLang="ja-JP" sz="2800" dirty="0" smtClean="0"/>
              <a:t>Below </a:t>
            </a:r>
            <a:r>
              <a:rPr kumimoji="1" lang="en-US" altLang="ja-JP" sz="2800" dirty="0" err="1" smtClean="0"/>
              <a:t>Ef</a:t>
            </a:r>
            <a:endParaRPr kumimoji="1" lang="ja-JP" altLang="en-US" sz="2800" dirty="0" smtClean="0"/>
          </a:p>
        </p:txBody>
      </p:sp>
      <p:cxnSp>
        <p:nvCxnSpPr>
          <p:cNvPr id="15" name="直線コネクタ 14"/>
          <p:cNvCxnSpPr/>
          <p:nvPr/>
        </p:nvCxnSpPr>
        <p:spPr>
          <a:xfrm>
            <a:off x="3635896" y="1700808"/>
            <a:ext cx="0" cy="1584176"/>
          </a:xfrm>
          <a:prstGeom prst="line">
            <a:avLst/>
          </a:prstGeom>
          <a:ln w="25400">
            <a:solidFill>
              <a:srgbClr val="EE1818"/>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374446" y="3217330"/>
            <a:ext cx="522900" cy="523220"/>
          </a:xfrm>
          <a:prstGeom prst="rect">
            <a:avLst/>
          </a:prstGeom>
          <a:noFill/>
        </p:spPr>
        <p:txBody>
          <a:bodyPr wrap="none" rtlCol="0">
            <a:spAutoFit/>
          </a:bodyPr>
          <a:lstStyle/>
          <a:p>
            <a:r>
              <a:rPr kumimoji="1" lang="en-US" altLang="ja-JP" sz="2800" dirty="0" err="1" smtClean="0"/>
              <a:t>Ef</a:t>
            </a:r>
            <a:endParaRPr kumimoji="1" lang="ja-JP" altLang="en-US" sz="2800" dirty="0" smtClean="0"/>
          </a:p>
        </p:txBody>
      </p:sp>
      <p:sp>
        <p:nvSpPr>
          <p:cNvPr id="18" name="テキスト ボックス 17"/>
          <p:cNvSpPr txBox="1"/>
          <p:nvPr/>
        </p:nvSpPr>
        <p:spPr>
          <a:xfrm>
            <a:off x="121123" y="3621663"/>
            <a:ext cx="4083169" cy="400110"/>
          </a:xfrm>
          <a:prstGeom prst="rect">
            <a:avLst/>
          </a:prstGeom>
          <a:noFill/>
        </p:spPr>
        <p:txBody>
          <a:bodyPr wrap="none" rtlCol="0">
            <a:spAutoFit/>
          </a:bodyPr>
          <a:lstStyle/>
          <a:p>
            <a:r>
              <a:rPr kumimoji="1" lang="en-US" altLang="ja-JP" sz="2000" dirty="0" smtClean="0"/>
              <a:t>In other words, it </a:t>
            </a:r>
            <a:r>
              <a:rPr lang="en-US" altLang="ja-JP" sz="2000" dirty="0" smtClean="0"/>
              <a:t>can be </a:t>
            </a:r>
            <a:r>
              <a:rPr kumimoji="1" lang="en-US" altLang="ja-JP" sz="2000" dirty="0" smtClean="0"/>
              <a:t>written as</a:t>
            </a:r>
            <a:endParaRPr kumimoji="1" lang="ja-JP" altLang="en-US" sz="2000" dirty="0" smtClean="0"/>
          </a:p>
        </p:txBody>
      </p:sp>
      <mc:AlternateContent xmlns:mc="http://schemas.openxmlformats.org/markup-compatibility/2006" xmlns:a14="http://schemas.microsoft.com/office/drawing/2010/main">
        <mc:Choice Requires="a14">
          <p:sp>
            <p:nvSpPr>
              <p:cNvPr id="20" name="正方形/長方形 19"/>
              <p:cNvSpPr/>
              <p:nvPr/>
            </p:nvSpPr>
            <p:spPr>
              <a:xfrm>
                <a:off x="573376" y="3856928"/>
                <a:ext cx="7809621" cy="15355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4000" i="1" smtClean="0">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4</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smtClean="0">
                              <a:latin typeface="Cambria Math" panose="02040503050406030204" pitchFamily="18" charset="0"/>
                            </a:rPr>
                          </m:ctrlPr>
                        </m:sSubSupPr>
                        <m:e>
                          <m:r>
                            <a:rPr lang="en-US" altLang="ja-JP" sz="4000" b="0" i="1" smtClean="0">
                              <a:latin typeface="Cambria Math" panose="02040503050406030204" pitchFamily="18" charset="0"/>
                            </a:rPr>
                            <m:t>𝑎</m:t>
                          </m:r>
                        </m:e>
                        <m:sub>
                          <m:r>
                            <a:rPr lang="en-US" altLang="ja-JP" sz="4000" b="0" i="1" smtClean="0">
                              <a:latin typeface="Cambria Math" panose="02040503050406030204" pitchFamily="18" charset="0"/>
                            </a:rPr>
                            <m:t>3</m:t>
                          </m:r>
                        </m:sub>
                        <m:sup>
                          <m:r>
                            <a:rPr lang="en-US" altLang="ja-JP" sz="4000" i="1" smtClean="0">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b="0" i="1" smtClean="0">
                              <a:latin typeface="Cambria Math" panose="02040503050406030204" pitchFamily="18" charset="0"/>
                            </a:rPr>
                            <m:t>−2</m:t>
                          </m:r>
                        </m:sub>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m:t>
                          </m:r>
                          <m:r>
                            <a:rPr lang="en-US" altLang="ja-JP" sz="4000" b="0" i="1" smtClean="0">
                              <a:latin typeface="Cambria Math" panose="02040503050406030204" pitchFamily="18" charset="0"/>
                            </a:rPr>
                            <m:t>5</m:t>
                          </m:r>
                        </m:sub>
                        <m:sup/>
                      </m:sSubSup>
                      <m:r>
                        <a:rPr lang="en-US" altLang="ja-JP" sz="4000" i="1" smtClean="0">
                          <a:latin typeface="Cambria Math" panose="02040503050406030204" pitchFamily="18" charset="0"/>
                        </a:rPr>
                        <m:t>|</m:t>
                      </m:r>
                      <m:d>
                        <m:dPr>
                          <m:begChr m:val=""/>
                          <m:endChr m:val="⟩"/>
                          <m:ctrlPr>
                            <a:rPr lang="en-US" altLang="ja-JP" sz="4000" i="1">
                              <a:latin typeface="Cambria Math" panose="02040503050406030204" pitchFamily="18" charset="0"/>
                            </a:rPr>
                          </m:ctrlPr>
                        </m:dPr>
                        <m:e>
                          <m:r>
                            <a:rPr lang="en-US" altLang="ja-JP" sz="4000" i="1">
                              <a:latin typeface="Cambria Math" panose="02040503050406030204" pitchFamily="18" charset="0"/>
                            </a:rPr>
                            <m:t>1,</m:t>
                          </m:r>
                          <m:r>
                            <a:rPr lang="en-US" altLang="ja-JP" sz="4000" b="0" i="1" smtClean="0">
                              <a:latin typeface="Cambria Math" panose="02040503050406030204" pitchFamily="18" charset="0"/>
                            </a:rPr>
                            <m:t>1,1,1,1,1,1,1,1,1,1</m:t>
                          </m:r>
                        </m:e>
                      </m:d>
                    </m:oMath>
                  </m:oMathPara>
                </a14:m>
                <a:endParaRPr lang="en-US" altLang="ja-JP" sz="4000" dirty="0" smtClean="0"/>
              </a:p>
              <a:p>
                <a:r>
                  <a:rPr lang="en-US" altLang="ja-JP" sz="4000" dirty="0"/>
                  <a:t> </a:t>
                </a:r>
                <a:r>
                  <a:rPr lang="en-US" altLang="ja-JP" sz="4000" dirty="0" smtClean="0"/>
                  <a:t> </a:t>
                </a:r>
                <a14:m>
                  <m:oMath xmlns:m="http://schemas.openxmlformats.org/officeDocument/2006/math">
                    <m:sSubSup>
                      <m:sSubSupPr>
                        <m:ctrlPr>
                          <a:rPr lang="en-US" altLang="ja-JP" sz="4000" i="1">
                            <a:latin typeface="Cambria Math" panose="02040503050406030204" pitchFamily="18" charset="0"/>
                          </a:rPr>
                        </m:ctrlPr>
                      </m:sSubSupPr>
                      <m:e>
                        <m:r>
                          <a:rPr lang="en-US" altLang="ja-JP" sz="4000" b="0" i="1" smtClean="0">
                            <a:latin typeface="Cambria Math" panose="02040503050406030204" pitchFamily="18" charset="0"/>
                          </a:rPr>
                          <m:t>=</m:t>
                        </m:r>
                        <m:r>
                          <a:rPr lang="en-US" altLang="ja-JP" sz="4000" i="1">
                            <a:latin typeface="Cambria Math" panose="02040503050406030204" pitchFamily="18" charset="0"/>
                          </a:rPr>
                          <m:t>𝑎</m:t>
                        </m:r>
                      </m:e>
                      <m:sub>
                        <m:r>
                          <a:rPr lang="en-US" altLang="ja-JP" sz="4000" i="1">
                            <a:latin typeface="Cambria Math" panose="02040503050406030204" pitchFamily="18" charset="0"/>
                          </a:rPr>
                          <m:t>4</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3</m:t>
                        </m:r>
                      </m:sub>
                      <m:sup>
                        <m:r>
                          <a:rPr lang="en-US" altLang="ja-JP" sz="4000" i="1">
                            <a:latin typeface="Cambria Math" panose="02040503050406030204" pitchFamily="18" charset="0"/>
                            <a:ea typeface="Cambria Math" panose="02040503050406030204" pitchFamily="18" charset="0"/>
                          </a:rPr>
                          <m:t>†</m:t>
                        </m:r>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−2</m:t>
                        </m:r>
                      </m:sub>
                      <m:sup/>
                    </m:sSubSup>
                    <m:sSubSup>
                      <m:sSubSupPr>
                        <m:ctrlPr>
                          <a:rPr lang="en-US" altLang="ja-JP" sz="4000" i="1">
                            <a:latin typeface="Cambria Math" panose="02040503050406030204" pitchFamily="18" charset="0"/>
                          </a:rPr>
                        </m:ctrlPr>
                      </m:sSubSupPr>
                      <m:e>
                        <m:r>
                          <a:rPr lang="en-US" altLang="ja-JP" sz="4000" i="1">
                            <a:latin typeface="Cambria Math" panose="02040503050406030204" pitchFamily="18" charset="0"/>
                          </a:rPr>
                          <m:t>𝑎</m:t>
                        </m:r>
                      </m:e>
                      <m:sub>
                        <m:r>
                          <a:rPr lang="en-US" altLang="ja-JP" sz="4000" i="1">
                            <a:latin typeface="Cambria Math" panose="02040503050406030204" pitchFamily="18" charset="0"/>
                          </a:rPr>
                          <m:t>−5</m:t>
                        </m:r>
                      </m:sub>
                      <m:sup/>
                    </m:sSubSup>
                    <m:r>
                      <a:rPr lang="en-US" altLang="ja-JP" sz="4000" b="1" i="1">
                        <a:latin typeface="Cambria Math" panose="02040503050406030204" pitchFamily="18" charset="0"/>
                      </a:rPr>
                      <m:t>|</m:t>
                    </m:r>
                  </m:oMath>
                </a14:m>
                <a:r>
                  <a:rPr lang="en-US" altLang="ja-JP" sz="4000" b="1" dirty="0" smtClean="0"/>
                  <a:t>0</a:t>
                </a:r>
                <a:r>
                  <a:rPr lang="en-US" altLang="ja-JP" sz="4000" dirty="0" smtClean="0"/>
                  <a:t>&gt;</a:t>
                </a:r>
                <a:endParaRPr lang="en-US" altLang="ja-JP" sz="40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573376" y="3856928"/>
                <a:ext cx="7809621" cy="1535549"/>
              </a:xfrm>
              <a:prstGeom prst="rect">
                <a:avLst/>
              </a:prstGeom>
              <a:blipFill rotWithShape="0">
                <a:blip r:embed="rId3"/>
                <a:stretch>
                  <a:fillRect b="-14286"/>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323528" y="5562617"/>
                <a:ext cx="8828635" cy="821059"/>
              </a:xfrm>
              <a:prstGeom prst="rect">
                <a:avLst/>
              </a:prstGeom>
              <a:noFill/>
            </p:spPr>
            <p:txBody>
              <a:bodyPr wrap="none" rtlCol="0">
                <a:spAutoFit/>
              </a:bodyPr>
              <a:lstStyle/>
              <a:p>
                <a:r>
                  <a:rPr kumimoji="1" lang="en-US" altLang="ja-JP" sz="2000" u="sng" dirty="0" smtClean="0"/>
                  <a:t>We need to treat a set  </a:t>
                </a:r>
                <a14:m>
                  <m:oMath xmlns:m="http://schemas.openxmlformats.org/officeDocument/2006/math">
                    <m:r>
                      <a:rPr kumimoji="1" lang="el-GR" altLang="ja-JP" sz="2800" b="1" i="0" u="sng" smtClean="0">
                        <a:solidFill>
                          <a:srgbClr val="FF0000"/>
                        </a:solidFill>
                        <a:latin typeface="Cambria Math" panose="02040503050406030204" pitchFamily="18" charset="0"/>
                        <a:ea typeface="Cambria Math" panose="02040503050406030204" pitchFamily="18" charset="0"/>
                      </a:rPr>
                      <m:t>𝛀</m:t>
                    </m:r>
                    <m:r>
                      <a:rPr kumimoji="1" lang="en-US" altLang="ja-JP" sz="2800" b="1" i="1" u="sng" smtClean="0">
                        <a:solidFill>
                          <a:srgbClr val="FF0000"/>
                        </a:solidFill>
                        <a:latin typeface="Cambria Math" panose="02040503050406030204" pitchFamily="18" charset="0"/>
                        <a:ea typeface="Cambria Math" panose="02040503050406030204" pitchFamily="18" charset="0"/>
                      </a:rPr>
                      <m:t>=</m:t>
                    </m:r>
                  </m:oMath>
                </a14:m>
                <a:r>
                  <a:rPr kumimoji="1" lang="en-US" altLang="ja-JP" sz="2400" b="1" u="sng" dirty="0" smtClean="0">
                    <a:solidFill>
                      <a:srgbClr val="FF0000"/>
                    </a:solidFill>
                  </a:rPr>
                  <a:t>{all possible </a:t>
                </a:r>
                <a:r>
                  <a:rPr kumimoji="1" lang="en-US" altLang="ja-JP" sz="2400" b="1" u="sng" dirty="0" err="1" smtClean="0">
                    <a:solidFill>
                      <a:srgbClr val="FF0000"/>
                    </a:solidFill>
                  </a:rPr>
                  <a:t>excited+ground</a:t>
                </a:r>
                <a:r>
                  <a:rPr kumimoji="1" lang="en-US" altLang="ja-JP" sz="2400" b="1" u="sng" dirty="0" smtClean="0">
                    <a:solidFill>
                      <a:srgbClr val="FF0000"/>
                    </a:solidFill>
                  </a:rPr>
                  <a:t> </a:t>
                </a:r>
                <a:r>
                  <a:rPr kumimoji="1" lang="en-US" altLang="ja-JP" sz="2400" b="1" u="sng" dirty="0" smtClean="0">
                    <a:solidFill>
                      <a:srgbClr val="FF0000"/>
                    </a:solidFill>
                  </a:rPr>
                  <a:t>states}.</a:t>
                </a:r>
              </a:p>
              <a:p>
                <a:r>
                  <a:rPr kumimoji="1" lang="en-US" altLang="ja-JP" sz="2000" dirty="0" smtClean="0"/>
                  <a:t>Quiz: Then what the operation </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0</m:t>
                        </m:r>
                      </m:sub>
                    </m:sSub>
                  </m:oMath>
                </a14:m>
                <a:r>
                  <a:rPr kumimoji="1" lang="en-US" altLang="ja-JP" sz="2000" dirty="0" smtClean="0"/>
                  <a:t> mean?</a:t>
                </a:r>
                <a:r>
                  <a:rPr lang="en-US" altLang="ja-JP" sz="2000" dirty="0" smtClean="0"/>
                  <a:t>   What is </a:t>
                </a:r>
                <a14:m>
                  <m:oMath xmlns:m="http://schemas.openxmlformats.org/officeDocument/2006/math">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1/(</m:t>
                        </m:r>
                        <m:r>
                          <a:rPr lang="ja-JP" altLang="en-US" sz="2000" b="0" i="1" smtClean="0">
                            <a:latin typeface="Cambria Math" panose="02040503050406030204" pitchFamily="18" charset="0"/>
                          </a:rPr>
                          <m:t>𝜔</m:t>
                        </m:r>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b="0" i="1" smtClean="0">
                        <a:latin typeface="Cambria Math" panose="02040503050406030204" pitchFamily="18" charset="0"/>
                      </a:rPr>
                      <m:t>)</m:t>
                    </m:r>
                  </m:oMath>
                </a14:m>
                <a:r>
                  <a:rPr kumimoji="1" lang="ja-JP" altLang="en-US" sz="2000" dirty="0" smtClean="0"/>
                  <a:t> </a:t>
                </a:r>
                <a:r>
                  <a:rPr kumimoji="1" lang="en-US" altLang="ja-JP" sz="2000" dirty="0" smtClean="0"/>
                  <a:t>?</a:t>
                </a:r>
                <a:endParaRPr kumimoji="1" lang="ja-JP" altLang="en-US" sz="2000" dirty="0" smtClean="0"/>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323528" y="5562617"/>
                <a:ext cx="8828635" cy="821059"/>
              </a:xfrm>
              <a:prstGeom prst="rect">
                <a:avLst/>
              </a:prstGeom>
              <a:blipFill rotWithShape="0">
                <a:blip r:embed="rId4"/>
                <a:stretch>
                  <a:fillRect l="-691" t="-746" r="-207" b="-13433"/>
                </a:stretch>
              </a:blipFill>
            </p:spPr>
            <p:txBody>
              <a:bodyPr/>
              <a:lstStyle/>
              <a:p>
                <a:r>
                  <a:rPr lang="ja-JP" altLang="en-US">
                    <a:noFill/>
                  </a:rPr>
                  <a:t> </a:t>
                </a:r>
              </a:p>
            </p:txBody>
          </p:sp>
        </mc:Fallback>
      </mc:AlternateContent>
      <p:cxnSp>
        <p:nvCxnSpPr>
          <p:cNvPr id="22" name="直線矢印コネクタ 21"/>
          <p:cNvCxnSpPr/>
          <p:nvPr/>
        </p:nvCxnSpPr>
        <p:spPr>
          <a:xfrm>
            <a:off x="3779912" y="4005064"/>
            <a:ext cx="4176464" cy="0"/>
          </a:xfrm>
          <a:prstGeom prst="straightConnector1">
            <a:avLst/>
          </a:prstGeom>
          <a:ln w="1016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310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rPr>
                          </m:ctrlPr>
                        </m:sSubPr>
                        <m:e>
                          <m:r>
                            <a:rPr lang="en-US" altLang="ja-JP" sz="2800" i="1">
                              <a:latin typeface="Cambria Math" panose="02040503050406030204" pitchFamily="18" charset="0"/>
                            </a:rPr>
                            <m:t>1/(</m:t>
                          </m:r>
                          <m:r>
                            <a:rPr lang="ja-JP" altLang="en-US" sz="2800" i="1">
                              <a:latin typeface="Cambria Math" panose="02040503050406030204" pitchFamily="18" charset="0"/>
                            </a:rPr>
                            <m:t>𝜔</m:t>
                          </m:r>
                          <m:r>
                            <a:rPr lang="en-US" altLang="ja-JP" sz="2800" i="1">
                              <a:latin typeface="Cambria Math" panose="02040503050406030204" pitchFamily="18" charset="0"/>
                            </a:rPr>
                            <m:t>−</m:t>
                          </m:r>
                          <m:r>
                            <a:rPr lang="en-US" altLang="ja-JP" sz="2800" i="1">
                              <a:latin typeface="Cambria Math" panose="02040503050406030204" pitchFamily="18" charset="0"/>
                            </a:rPr>
                            <m:t>𝐻</m:t>
                          </m:r>
                        </m:e>
                        <m:sub>
                          <m:r>
                            <a:rPr lang="en-US" altLang="ja-JP" sz="2800" i="1">
                              <a:latin typeface="Cambria Math" panose="02040503050406030204" pitchFamily="18" charset="0"/>
                            </a:rPr>
                            <m:t>0</m:t>
                          </m:r>
                        </m:sub>
                      </m:sSub>
                      <m:r>
                        <a:rPr lang="en-US" altLang="ja-JP" sz="2800" i="1">
                          <a:latin typeface="Cambria Math" panose="02040503050406030204" pitchFamily="18" charset="0"/>
                        </a:rPr>
                        <m:t>)</m:t>
                      </m:r>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𝑖𝑛</m:t>
                      </m:r>
                      <m:r>
                        <a:rPr lang="en-US" altLang="ja-JP" sz="2800" b="0" i="1" smtClean="0">
                          <a:latin typeface="Cambria Math" panose="02040503050406030204" pitchFamily="18" charset="0"/>
                        </a:rPr>
                        <m:t> </m:t>
                      </m:r>
                      <m:r>
                        <a:rPr lang="en-US" altLang="ja-JP" sz="2800" b="0" i="1" smtClean="0">
                          <a:latin typeface="Cambria Math" panose="02040503050406030204" pitchFamily="18" charset="0"/>
                        </a:rPr>
                        <m:t>𝑀𝐵𝑃𝑇</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not</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so</m:t>
                      </m:r>
                      <m:r>
                        <a:rPr lang="en-US" altLang="ja-JP" sz="2800" b="0" i="0" smtClean="0">
                          <a:latin typeface="Cambria Math" panose="02040503050406030204" pitchFamily="18" charset="0"/>
                        </a:rPr>
                        <m:t> </m:t>
                      </m:r>
                      <m:r>
                        <m:rPr>
                          <m:sty m:val="p"/>
                        </m:rPr>
                        <a:rPr lang="en-US" altLang="ja-JP" sz="2800" b="0" i="0" smtClean="0">
                          <a:latin typeface="Cambria Math" panose="02040503050406030204" pitchFamily="18" charset="0"/>
                        </a:rPr>
                        <m:t>accurate</m:t>
                      </m:r>
                      <m:r>
                        <a:rPr lang="en-US" altLang="ja-JP" sz="2800" b="0" i="0" smtClean="0">
                          <a:latin typeface="Cambria Math" panose="02040503050406030204" pitchFamily="18" charset="0"/>
                        </a:rPr>
                        <m:t>)</m:t>
                      </m:r>
                    </m:oMath>
                  </m:oMathPara>
                </a14:m>
                <a:endParaRPr kumimoji="1" lang="ja-JP" altLang="en-US" sz="2800" dirty="0"/>
              </a:p>
            </p:txBody>
          </p:sp>
        </mc:Choice>
        <mc:Fallback>
          <p:sp>
            <p:nvSpPr>
              <p:cNvPr id="2" name="タイトル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ja-JP" altLang="en-US">
                    <a:noFill/>
                  </a:rPr>
                  <a:t> </a:t>
                </a:r>
              </a:p>
            </p:txBody>
          </p:sp>
        </mc:Fallback>
      </mc:AlternateContent>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27</a:t>
            </a:fld>
            <a:endParaRPr lang="en-US" altLang="ja-JP" dirty="0">
              <a:solidFill>
                <a:prstClr val="black">
                  <a:tint val="75000"/>
                </a:prstClr>
              </a:solidFill>
              <a:ea typeface="ＭＳ Ｐゴシック" pitchFamily="50" charset="-128"/>
            </a:endParaRPr>
          </a:p>
        </p:txBody>
      </p:sp>
      <p:grpSp>
        <p:nvGrpSpPr>
          <p:cNvPr id="32" name="グループ化 31"/>
          <p:cNvGrpSpPr/>
          <p:nvPr/>
        </p:nvGrpSpPr>
        <p:grpSpPr>
          <a:xfrm>
            <a:off x="2555776" y="1412776"/>
            <a:ext cx="3600400" cy="0"/>
            <a:chOff x="2555776" y="1412776"/>
            <a:chExt cx="3600400" cy="0"/>
          </a:xfrm>
        </p:grpSpPr>
        <p:cxnSp>
          <p:nvCxnSpPr>
            <p:cNvPr id="5" name="直線矢印コネクタ 4"/>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sp>
        <p:nvSpPr>
          <p:cNvPr id="20" name="テキスト ボックス 19"/>
          <p:cNvSpPr txBox="1"/>
          <p:nvPr/>
        </p:nvSpPr>
        <p:spPr>
          <a:xfrm>
            <a:off x="6372200" y="1645640"/>
            <a:ext cx="385042" cy="523220"/>
          </a:xfrm>
          <a:prstGeom prst="rect">
            <a:avLst/>
          </a:prstGeom>
          <a:noFill/>
        </p:spPr>
        <p:txBody>
          <a:bodyPr wrap="none" rtlCol="0">
            <a:spAutoFit/>
          </a:bodyPr>
          <a:lstStyle/>
          <a:p>
            <a:r>
              <a:rPr lang="en-US" altLang="ja-JP" sz="2800" dirty="0"/>
              <a:t>3</a:t>
            </a:r>
            <a:endParaRPr kumimoji="1" lang="ja-JP" altLang="en-US" sz="2800" dirty="0" smtClean="0"/>
          </a:p>
        </p:txBody>
      </p:sp>
      <p:sp>
        <p:nvSpPr>
          <p:cNvPr id="21" name="テキスト ボックス 20"/>
          <p:cNvSpPr txBox="1"/>
          <p:nvPr/>
        </p:nvSpPr>
        <p:spPr>
          <a:xfrm>
            <a:off x="6372200" y="1151166"/>
            <a:ext cx="385042" cy="523220"/>
          </a:xfrm>
          <a:prstGeom prst="rect">
            <a:avLst/>
          </a:prstGeom>
          <a:noFill/>
        </p:spPr>
        <p:txBody>
          <a:bodyPr wrap="none" rtlCol="0">
            <a:spAutoFit/>
          </a:bodyPr>
          <a:lstStyle/>
          <a:p>
            <a:r>
              <a:rPr kumimoji="1" lang="en-US" altLang="ja-JP" sz="2800" dirty="0" smtClean="0"/>
              <a:t>4</a:t>
            </a:r>
            <a:endParaRPr kumimoji="1" lang="ja-JP" altLang="en-US" sz="2800" dirty="0" smtClean="0"/>
          </a:p>
        </p:txBody>
      </p:sp>
      <p:sp>
        <p:nvSpPr>
          <p:cNvPr id="28" name="テキスト ボックス 27"/>
          <p:cNvSpPr txBox="1"/>
          <p:nvPr/>
        </p:nvSpPr>
        <p:spPr>
          <a:xfrm>
            <a:off x="6372200" y="2724562"/>
            <a:ext cx="505267" cy="523220"/>
          </a:xfrm>
          <a:prstGeom prst="rect">
            <a:avLst/>
          </a:prstGeom>
          <a:noFill/>
        </p:spPr>
        <p:txBody>
          <a:bodyPr wrap="none" rtlCol="0">
            <a:spAutoFit/>
          </a:bodyPr>
          <a:lstStyle/>
          <a:p>
            <a:r>
              <a:rPr lang="en-US" altLang="ja-JP" sz="2800" dirty="0" smtClean="0"/>
              <a:t>-5</a:t>
            </a:r>
            <a:endParaRPr kumimoji="1" lang="ja-JP" altLang="en-US" sz="2800" dirty="0" smtClean="0"/>
          </a:p>
        </p:txBody>
      </p:sp>
      <p:sp>
        <p:nvSpPr>
          <p:cNvPr id="29" name="テキスト ボックス 28"/>
          <p:cNvSpPr txBox="1"/>
          <p:nvPr/>
        </p:nvSpPr>
        <p:spPr>
          <a:xfrm>
            <a:off x="6312087" y="2124454"/>
            <a:ext cx="505267" cy="523220"/>
          </a:xfrm>
          <a:prstGeom prst="rect">
            <a:avLst/>
          </a:prstGeom>
          <a:noFill/>
        </p:spPr>
        <p:txBody>
          <a:bodyPr wrap="none" rtlCol="0">
            <a:spAutoFit/>
          </a:bodyPr>
          <a:lstStyle/>
          <a:p>
            <a:r>
              <a:rPr kumimoji="1" lang="en-US" altLang="ja-JP" sz="2800" dirty="0" smtClean="0"/>
              <a:t>-2</a:t>
            </a:r>
            <a:endParaRPr kumimoji="1" lang="ja-JP" altLang="en-US" sz="2800" dirty="0" smtClean="0"/>
          </a:p>
        </p:txBody>
      </p:sp>
      <p:grpSp>
        <p:nvGrpSpPr>
          <p:cNvPr id="33" name="グループ化 32"/>
          <p:cNvGrpSpPr/>
          <p:nvPr/>
        </p:nvGrpSpPr>
        <p:grpSpPr>
          <a:xfrm rot="10800000">
            <a:off x="2555776" y="2420888"/>
            <a:ext cx="3600400" cy="0"/>
            <a:chOff x="2555776" y="1412776"/>
            <a:chExt cx="3600400" cy="0"/>
          </a:xfrm>
        </p:grpSpPr>
        <p:cxnSp>
          <p:nvCxnSpPr>
            <p:cNvPr id="34" name="直線矢印コネクタ 33"/>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p:nvGrpSpPr>
        <p:grpSpPr>
          <a:xfrm>
            <a:off x="2555776" y="1916832"/>
            <a:ext cx="3600400" cy="0"/>
            <a:chOff x="2555776" y="1412776"/>
            <a:chExt cx="3600400" cy="0"/>
          </a:xfrm>
        </p:grpSpPr>
        <p:cxnSp>
          <p:nvCxnSpPr>
            <p:cNvPr id="37" name="直線矢印コネクタ 36"/>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p:grpSp>
        <p:nvGrpSpPr>
          <p:cNvPr id="39" name="グループ化 38"/>
          <p:cNvGrpSpPr/>
          <p:nvPr/>
        </p:nvGrpSpPr>
        <p:grpSpPr>
          <a:xfrm rot="10800000" flipV="1">
            <a:off x="2591490" y="2986172"/>
            <a:ext cx="3600400" cy="135632"/>
            <a:chOff x="2555776" y="1412776"/>
            <a:chExt cx="3600400" cy="0"/>
          </a:xfrm>
        </p:grpSpPr>
        <p:cxnSp>
          <p:nvCxnSpPr>
            <p:cNvPr id="40" name="直線矢印コネクタ 39"/>
            <p:cNvCxnSpPr/>
            <p:nvPr/>
          </p:nvCxnSpPr>
          <p:spPr>
            <a:xfrm flipH="1">
              <a:off x="4175956" y="1412776"/>
              <a:ext cx="198022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H="1">
              <a:off x="2555776" y="14127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テキスト ボックス 41"/>
              <p:cNvSpPr txBox="1"/>
              <p:nvPr/>
            </p:nvSpPr>
            <p:spPr>
              <a:xfrm>
                <a:off x="107504" y="3623030"/>
                <a:ext cx="9036496" cy="2278894"/>
              </a:xfrm>
              <a:prstGeom prst="rect">
                <a:avLst/>
              </a:prstGeom>
              <a:noFill/>
            </p:spPr>
            <p:txBody>
              <a:bodyPr wrap="square" rtlCol="0">
                <a:spAutoFit/>
              </a:bodyPr>
              <a:lstStyle/>
              <a:p>
                <a:r>
                  <a:rPr lang="ja-JP" altLang="en-US" sz="2000" dirty="0" smtClean="0"/>
                  <a:t>これは</a:t>
                </a:r>
                <a:r>
                  <a:rPr lang="en-US" altLang="ja-JP" sz="2000" dirty="0" smtClean="0"/>
                  <a:t>(4,3,-2,-5)</a:t>
                </a:r>
                <a:r>
                  <a:rPr lang="ja-JP" altLang="en-US" sz="2000" dirty="0" smtClean="0"/>
                  <a:t>が時間がたってもそのまま，</a:t>
                </a:r>
                <a:r>
                  <a:rPr kumimoji="1" lang="ja-JP" altLang="en-US" sz="2000" dirty="0" smtClean="0"/>
                  <a:t>（</a:t>
                </a:r>
                <a:r>
                  <a:rPr kumimoji="1" lang="en-US" altLang="ja-JP" sz="2000" dirty="0" smtClean="0"/>
                  <a:t>4,3,</a:t>
                </a:r>
                <a:r>
                  <a:rPr lang="en-US" altLang="ja-JP" sz="2000" dirty="0"/>
                  <a:t> -</a:t>
                </a:r>
                <a:r>
                  <a:rPr kumimoji="1" lang="en-US" altLang="ja-JP" sz="2000" dirty="0" smtClean="0"/>
                  <a:t>2,</a:t>
                </a:r>
                <a:r>
                  <a:rPr lang="en-US" altLang="ja-JP" sz="2000" dirty="0"/>
                  <a:t> -</a:t>
                </a:r>
                <a:r>
                  <a:rPr kumimoji="1" lang="en-US" altLang="ja-JP" sz="2000" dirty="0" smtClean="0"/>
                  <a:t>5)</a:t>
                </a:r>
                <a:r>
                  <a:rPr kumimoji="1" lang="ja-JP" altLang="en-US" sz="2000" dirty="0" smtClean="0"/>
                  <a:t>であることを意味する．エネルギーは</a:t>
                </a:r>
                <a:r>
                  <a:rPr lang="ja-JP" altLang="en-US" sz="2000" dirty="0" smtClean="0"/>
                  <a:t>和になっている．多体理論ではどうなるか？</a:t>
                </a:r>
                <a:endParaRPr lang="en-US" altLang="ja-JP"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altLang="ja-JP" sz="2000" i="1" smtClean="0">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r>
                                <a:rPr lang="en-US" altLang="ja-JP" sz="2000" i="1" smtClean="0">
                                  <a:latin typeface="Cambria Math" panose="02040503050406030204" pitchFamily="18" charset="0"/>
                                </a:rPr>
                                <m:t>𝐻</m:t>
                              </m:r>
                            </m:e>
                            <m:sub>
                              <m:r>
                                <a:rPr lang="en-US" altLang="ja-JP" sz="2000" i="1" smtClean="0">
                                  <a:latin typeface="Cambria Math" panose="02040503050406030204" pitchFamily="18" charset="0"/>
                                </a:rPr>
                                <m:t>0</m:t>
                              </m:r>
                            </m:sub>
                          </m:sSub>
                          <m:r>
                            <a:rPr lang="en-US" altLang="ja-JP" sz="2000" i="1">
                              <a:latin typeface="Cambria Math" panose="02040503050406030204" pitchFamily="18" charset="0"/>
                            </a:rPr>
                            <m:t>)</m:t>
                          </m:r>
                          <m:r>
                            <a:rPr lang="en-US" altLang="ja-JP" sz="2000" b="0" i="1" smtClean="0">
                              <a:latin typeface="Cambria Math" panose="02040503050406030204" pitchFamily="18" charset="0"/>
                            </a:rPr>
                            <m:t>)</m:t>
                          </m:r>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b="0" i="1" smtClean="0">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d>
                        <m:dPr>
                          <m:ctrlPr>
                            <a:rPr lang="en-US" altLang="ja-JP" sz="2000" i="1">
                              <a:latin typeface="Cambria Math" panose="02040503050406030204" pitchFamily="18" charset="0"/>
                            </a:rPr>
                          </m:ctrlPr>
                        </m:dPr>
                        <m:e>
                          <m:r>
                            <a:rPr lang="en-US" altLang="ja-JP" sz="2000" i="1">
                              <a:latin typeface="Cambria Math" panose="02040503050406030204" pitchFamily="18" charset="0"/>
                            </a:rPr>
                            <m:t>𝐻</m:t>
                          </m:r>
                          <m:r>
                            <a:rPr lang="en-US" altLang="ja-JP" sz="2000" b="0" i="1" smtClean="0">
                              <a:latin typeface="Cambria Math" panose="02040503050406030204" pitchFamily="18" charset="0"/>
                            </a:rPr>
                            <m:t>−</m:t>
                          </m:r>
                          <m:sSub>
                            <m:sSubPr>
                              <m:ctrlPr>
                                <a:rPr lang="en-US" altLang="ja-JP" sz="2000" i="1" smtClean="0">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b="0" i="1" smtClean="0">
                                  <a:latin typeface="Cambria Math" panose="02040503050406030204" pitchFamily="18" charset="0"/>
                                </a:rPr>
                                <m:t>0</m:t>
                              </m:r>
                            </m:sub>
                          </m:sSub>
                        </m:e>
                      </m:d>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r>
                        <a:rPr lang="en-US" altLang="ja-JP" sz="2000" i="1">
                          <a:latin typeface="Cambria Math" panose="02040503050406030204" pitchFamily="18" charset="0"/>
                        </a:rPr>
                        <m:t>(</m:t>
                      </m:r>
                      <m:r>
                        <a:rPr lang="en-US" altLang="ja-JP" sz="2000" i="1">
                          <a:latin typeface="Cambria Math" panose="02040503050406030204" pitchFamily="18" charset="0"/>
                        </a:rPr>
                        <m:t>𝐻</m:t>
                      </m:r>
                      <m:r>
                        <a:rPr lang="en-US" altLang="ja-JP" sz="2000" i="1">
                          <a:latin typeface="Cambria Math" panose="02040503050406030204" pitchFamily="18" charset="0"/>
                        </a:rPr>
                        <m:t>−</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r>
                        <a:rPr lang="en-US" altLang="ja-JP" sz="2000" i="1">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ja-JP" altLang="en-US" sz="2000" i="1">
                              <a:latin typeface="Cambria Math" panose="02040503050406030204" pitchFamily="18" charset="0"/>
                            </a:rPr>
                            <m:t>𝜔</m:t>
                          </m:r>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m:t>
                              </m:r>
                              <m:r>
                                <a:rPr lang="en-US" altLang="ja-JP" sz="2000" i="1">
                                  <a:latin typeface="Cambria Math" panose="02040503050406030204" pitchFamily="18" charset="0"/>
                                </a:rPr>
                                <m:t>𝐻</m:t>
                              </m:r>
                            </m:e>
                            <m:sub>
                              <m:r>
                                <a:rPr lang="en-US" altLang="ja-JP" sz="2000" i="1">
                                  <a:latin typeface="Cambria Math" panose="02040503050406030204" pitchFamily="18" charset="0"/>
                                </a:rPr>
                                <m:t>0</m:t>
                              </m:r>
                            </m:sub>
                          </m:sSub>
                        </m:den>
                      </m:f>
                    </m:oMath>
                  </m:oMathPara>
                </a14:m>
                <a:endParaRPr lang="ja-JP" altLang="en-US" sz="2000" dirty="0"/>
              </a:p>
              <a:p>
                <a:r>
                  <a:rPr lang="en-US" altLang="ja-JP" sz="2000" dirty="0" smtClean="0"/>
                  <a:t>     + …</a:t>
                </a:r>
                <a:endParaRPr kumimoji="1" lang="ja-JP" altLang="en-US" sz="2800" dirty="0" smtClean="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107504" y="3623030"/>
                <a:ext cx="9036496" cy="2278894"/>
              </a:xfrm>
              <a:prstGeom prst="rect">
                <a:avLst/>
              </a:prstGeom>
              <a:blipFill rotWithShape="0">
                <a:blip r:embed="rId3"/>
                <a:stretch>
                  <a:fillRect l="-742" t="-1872" r="-135" b="-4011"/>
                </a:stretch>
              </a:blipFill>
            </p:spPr>
            <p:txBody>
              <a:bodyPr/>
              <a:lstStyle/>
              <a:p>
                <a:r>
                  <a:rPr lang="ja-JP" altLang="en-US">
                    <a:noFill/>
                  </a:rPr>
                  <a:t> </a:t>
                </a:r>
              </a:p>
            </p:txBody>
          </p:sp>
        </mc:Fallback>
      </mc:AlternateContent>
      <p:cxnSp>
        <p:nvCxnSpPr>
          <p:cNvPr id="44" name="直線コネクタ 43"/>
          <p:cNvCxnSpPr/>
          <p:nvPr/>
        </p:nvCxnSpPr>
        <p:spPr>
          <a:xfrm>
            <a:off x="6137884" y="960932"/>
            <a:ext cx="54006" cy="26438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971600" y="868525"/>
            <a:ext cx="5220290" cy="0"/>
          </a:xfrm>
          <a:prstGeom prst="straightConnector1">
            <a:avLst/>
          </a:prstGeom>
          <a:ln w="25400">
            <a:headEnd w="lg" len="med"/>
            <a:tailEnd type="triangle" w="lg" len="sm"/>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1187624" y="868525"/>
            <a:ext cx="1287660" cy="400110"/>
          </a:xfrm>
          <a:prstGeom prst="rect">
            <a:avLst/>
          </a:prstGeom>
          <a:noFill/>
        </p:spPr>
        <p:txBody>
          <a:bodyPr wrap="none" rtlCol="0">
            <a:spAutoFit/>
          </a:bodyPr>
          <a:lstStyle/>
          <a:p>
            <a:r>
              <a:rPr kumimoji="1" lang="en-US" altLang="ja-JP" sz="2000" dirty="0" smtClean="0"/>
              <a:t>Tim</a:t>
            </a:r>
            <a:r>
              <a:rPr lang="en-US" altLang="ja-JP" sz="2000" dirty="0" smtClean="0"/>
              <a:t>e-axis</a:t>
            </a:r>
            <a:endParaRPr kumimoji="1" lang="ja-JP" altLang="en-US" sz="2000" dirty="0" smtClean="0"/>
          </a:p>
        </p:txBody>
      </p:sp>
      <p:cxnSp>
        <p:nvCxnSpPr>
          <p:cNvPr id="48" name="直線コネクタ 47"/>
          <p:cNvCxnSpPr/>
          <p:nvPr/>
        </p:nvCxnSpPr>
        <p:spPr>
          <a:xfrm>
            <a:off x="2555776" y="1004143"/>
            <a:ext cx="54006" cy="2643898"/>
          </a:xfrm>
          <a:prstGeom prst="line">
            <a:avLst/>
          </a:prstGeom>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6156176" y="3175956"/>
            <a:ext cx="364202" cy="523220"/>
          </a:xfrm>
          <a:prstGeom prst="rect">
            <a:avLst/>
          </a:prstGeom>
          <a:noFill/>
        </p:spPr>
        <p:txBody>
          <a:bodyPr wrap="none" rtlCol="0">
            <a:spAutoFit/>
          </a:bodyPr>
          <a:lstStyle/>
          <a:p>
            <a:r>
              <a:rPr lang="en-US" altLang="ja-JP" sz="2800" i="1" dirty="0" smtClean="0"/>
              <a:t>t’</a:t>
            </a:r>
            <a:endParaRPr kumimoji="1" lang="ja-JP" altLang="en-US" sz="2800" i="1" dirty="0" smtClean="0"/>
          </a:p>
        </p:txBody>
      </p:sp>
      <p:sp>
        <p:nvSpPr>
          <p:cNvPr id="51" name="テキスト ボックス 50"/>
          <p:cNvSpPr txBox="1"/>
          <p:nvPr/>
        </p:nvSpPr>
        <p:spPr>
          <a:xfrm>
            <a:off x="2582779" y="3165121"/>
            <a:ext cx="284052" cy="523220"/>
          </a:xfrm>
          <a:prstGeom prst="rect">
            <a:avLst/>
          </a:prstGeom>
          <a:noFill/>
        </p:spPr>
        <p:txBody>
          <a:bodyPr wrap="none" rtlCol="0">
            <a:spAutoFit/>
          </a:bodyPr>
          <a:lstStyle/>
          <a:p>
            <a:r>
              <a:rPr lang="en-US" altLang="ja-JP" sz="2800" i="1" dirty="0" smtClean="0"/>
              <a:t>t</a:t>
            </a:r>
            <a:endParaRPr kumimoji="1" lang="ja-JP" altLang="en-US" sz="2800" i="1" dirty="0" smtClean="0"/>
          </a:p>
        </p:txBody>
      </p:sp>
      <p:sp>
        <p:nvSpPr>
          <p:cNvPr id="52" name="テキスト ボックス 51"/>
          <p:cNvSpPr txBox="1"/>
          <p:nvPr/>
        </p:nvSpPr>
        <p:spPr>
          <a:xfrm>
            <a:off x="4326680" y="5602176"/>
            <a:ext cx="4637808" cy="400110"/>
          </a:xfrm>
          <a:prstGeom prst="rect">
            <a:avLst/>
          </a:prstGeom>
          <a:noFill/>
        </p:spPr>
        <p:txBody>
          <a:bodyPr wrap="none" rtlCol="0">
            <a:spAutoFit/>
          </a:bodyPr>
          <a:lstStyle/>
          <a:p>
            <a:r>
              <a:rPr lang="ja-JP" altLang="en-US" sz="2000" dirty="0"/>
              <a:t>これ</a:t>
            </a:r>
            <a:r>
              <a:rPr lang="ja-JP" altLang="en-US" sz="2000" dirty="0" smtClean="0"/>
              <a:t>は</a:t>
            </a:r>
            <a:r>
              <a:rPr lang="en-US" altLang="ja-JP" sz="2000" dirty="0" smtClean="0"/>
              <a:t>T(</a:t>
            </a:r>
            <a:r>
              <a:rPr lang="en-US" altLang="ja-JP" sz="2000" dirty="0" err="1" smtClean="0"/>
              <a:t>exp</a:t>
            </a:r>
            <a:r>
              <a:rPr lang="en-US" altLang="ja-JP" sz="2000" dirty="0" smtClean="0"/>
              <a:t>(-</a:t>
            </a:r>
            <a:r>
              <a:rPr lang="en-US" altLang="ja-JP" sz="2000" dirty="0" err="1" smtClean="0"/>
              <a:t>iHt</a:t>
            </a:r>
            <a:r>
              <a:rPr lang="en-US" altLang="ja-JP" sz="2000" dirty="0" smtClean="0"/>
              <a:t>))</a:t>
            </a:r>
            <a:r>
              <a:rPr lang="ja-JP" altLang="en-US" sz="2000" dirty="0" smtClean="0"/>
              <a:t>などと書いたりもする．</a:t>
            </a:r>
            <a:endParaRPr kumimoji="1" lang="ja-JP" altLang="en-US" sz="2000" dirty="0" smtClean="0"/>
          </a:p>
        </p:txBody>
      </p:sp>
      <p:cxnSp>
        <p:nvCxnSpPr>
          <p:cNvPr id="54" name="直線コネクタ 53"/>
          <p:cNvCxnSpPr/>
          <p:nvPr/>
        </p:nvCxnSpPr>
        <p:spPr>
          <a:xfrm>
            <a:off x="5004048" y="1068580"/>
            <a:ext cx="0" cy="221640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正方形/長方形 54"/>
              <p:cNvSpPr/>
              <p:nvPr/>
            </p:nvSpPr>
            <p:spPr>
              <a:xfrm>
                <a:off x="107505" y="6277172"/>
                <a:ext cx="9036496" cy="389081"/>
              </a:xfrm>
              <a:prstGeom prst="rect">
                <a:avLst/>
              </a:prstGeom>
            </p:spPr>
            <p:txBody>
              <a:bodyPr wrap="square">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𝐻</m:t>
                        </m:r>
                        <m:r>
                          <a:rPr lang="ja-JP" altLang="en-US">
                            <a:solidFill>
                              <a:srgbClr val="0070C0"/>
                            </a:solidFill>
                            <a:latin typeface="Cambria Math" panose="02040503050406030204" pitchFamily="18" charset="0"/>
                          </a:rPr>
                          <m:t>+</m:t>
                        </m:r>
                        <m:r>
                          <m:rPr>
                            <m:nor/>
                          </m:rPr>
                          <a:rPr lang="ja-JP" altLang="en-US" i="1">
                            <a:solidFill>
                              <a:srgbClr val="0070C0"/>
                            </a:solidFill>
                            <a:latin typeface="Cambria Math" panose="02040503050406030204" pitchFamily="18" charset="0"/>
                          </a:rPr>
                          <m:t> </m:t>
                        </m:r>
                        <m:sSub>
                          <m:sSubPr>
                            <m:ctrlPr>
                              <a:rPr lang="ja-JP" altLang="en-US" i="1">
                                <a:solidFill>
                                  <a:srgbClr val="0070C0"/>
                                </a:solidFill>
                                <a:latin typeface="Cambria Math" panose="02040503050406030204" pitchFamily="18" charset="0"/>
                              </a:rPr>
                            </m:ctrlPr>
                          </m:sSubPr>
                          <m:e>
                            <m:r>
                              <a:rPr lang="ja-JP" altLang="en-US" i="1">
                                <a:solidFill>
                                  <a:srgbClr val="0070C0"/>
                                </a:solidFill>
                                <a:latin typeface="Cambria Math" panose="02040503050406030204" pitchFamily="18" charset="0"/>
                              </a:rPr>
                              <m:t>𝑉</m:t>
                            </m:r>
                          </m:e>
                          <m:sub>
                            <m:r>
                              <m:rPr>
                                <m:nor/>
                              </m:rPr>
                              <a:rPr lang="en-US" altLang="ja-JP">
                                <a:solidFill>
                                  <a:srgbClr val="0070C0"/>
                                </a:solidFill>
                                <a:latin typeface="Cambria Math" panose="02040503050406030204" pitchFamily="18" charset="0"/>
                              </a:rPr>
                              <m:t>other</m:t>
                            </m:r>
                          </m:sub>
                        </m:sSub>
                        <m:d>
                          <m:dPr>
                            <m:ctrlPr>
                              <a:rPr lang="ja-JP" altLang="en-US" i="1">
                                <a:solidFill>
                                  <a:srgbClr val="0070C0"/>
                                </a:solidFill>
                                <a:latin typeface="Cambria Math" panose="02040503050406030204" pitchFamily="18" charset="0"/>
                              </a:rPr>
                            </m:ctrlPr>
                          </m:dPr>
                          <m:e>
                            <m:r>
                              <a:rPr lang="ja-JP" altLang="en-US" b="1">
                                <a:solidFill>
                                  <a:srgbClr val="0070C0"/>
                                </a:solidFill>
                                <a:latin typeface="Cambria Math" panose="02040503050406030204" pitchFamily="18" charset="0"/>
                              </a:rPr>
                              <m:t>𝐫</m:t>
                            </m:r>
                          </m:e>
                        </m:d>
                        <m:r>
                          <a:rPr lang="en-US" altLang="ja-JP" i="1">
                            <a:latin typeface="Cambria Math" panose="02040503050406030204" pitchFamily="18" charset="0"/>
                          </a:rPr>
                          <m:t>= </m:t>
                        </m:r>
                        <m:r>
                          <a:rPr lang="en-US" altLang="ja-JP" i="1">
                            <a:latin typeface="Cambria Math" panose="02040503050406030204" pitchFamily="18" charset="0"/>
                          </a:rPr>
                          <m:t>𝐻</m:t>
                        </m:r>
                      </m:e>
                      <m:sub>
                        <m:r>
                          <a:rPr lang="en-US" altLang="ja-JP" i="1">
                            <a:latin typeface="Cambria Math" panose="02040503050406030204" pitchFamily="18" charset="0"/>
                          </a:rPr>
                          <m:t>0</m:t>
                        </m:r>
                      </m:sub>
                    </m:sSub>
                  </m:oMath>
                </a14:m>
                <a:r>
                  <a:rPr lang="en-US" altLang="ja-JP" dirty="0" smtClean="0">
                    <a:solidFill>
                      <a:srgbClr val="C00000"/>
                    </a:solidFill>
                  </a:rPr>
                  <a:t>+   (electron-electron interaction) </a:t>
                </a:r>
                <a:r>
                  <a:rPr lang="en-US" altLang="ja-JP" dirty="0" smtClean="0"/>
                  <a:t>–</a:t>
                </a:r>
                <a:r>
                  <a:rPr lang="ja-JP" altLang="en-US" dirty="0" smtClean="0">
                    <a:solidFill>
                      <a:srgbClr val="FF0000"/>
                    </a:solidFill>
                  </a:rPr>
                  <a:t> </a:t>
                </a:r>
                <a:r>
                  <a:rPr lang="en-US" altLang="ja-JP" dirty="0" smtClean="0">
                    <a:solidFill>
                      <a:srgbClr val="FF0000"/>
                    </a:solidFill>
                  </a:rPr>
                  <a:t>(</a:t>
                </a:r>
                <a14:m>
                  <m:oMath xmlns:m="http://schemas.openxmlformats.org/officeDocument/2006/math">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H</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e>
                    </m:d>
                    <m:r>
                      <a:rPr lang="ja-JP" altLang="en-US">
                        <a:solidFill>
                          <a:srgbClr val="FF0000"/>
                        </a:solidFill>
                        <a:latin typeface="Cambria Math" panose="02040503050406030204" pitchFamily="18" charset="0"/>
                      </a:rPr>
                      <m:t>+</m:t>
                    </m:r>
                    <m:r>
                      <m:rPr>
                        <m:nor/>
                      </m:rPr>
                      <a:rPr lang="ja-JP" altLang="en-US" i="1">
                        <a:solidFill>
                          <a:srgbClr val="FF0000"/>
                        </a:solidFill>
                        <a:latin typeface="Cambria Math" panose="02040503050406030204" pitchFamily="18" charset="0"/>
                      </a:rPr>
                      <m:t> </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xc</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e>
                    </m:d>
                    <m:r>
                      <a:rPr lang="en-US" altLang="ja-JP" b="0" i="1" smtClean="0">
                        <a:solidFill>
                          <a:srgbClr val="FF0000"/>
                        </a:solidFill>
                        <a:latin typeface="Cambria Math" panose="02040503050406030204" pitchFamily="18" charset="0"/>
                      </a:rPr>
                      <m:t>)</m:t>
                    </m:r>
                  </m:oMath>
                </a14:m>
                <a:r>
                  <a:rPr lang="ja-JP" altLang="en-US" dirty="0">
                    <a:solidFill>
                      <a:srgbClr val="FF0000"/>
                    </a:solidFill>
                  </a:rPr>
                  <a:t> </a:t>
                </a:r>
                <a14:m>
                  <m:oMath xmlns:m="http://schemas.openxmlformats.org/officeDocument/2006/math">
                    <m:r>
                      <a:rPr lang="ja-JP" altLang="en-US" smtClean="0">
                        <a:solidFill>
                          <a:srgbClr val="0070C0"/>
                        </a:solidFill>
                        <a:latin typeface="Cambria Math" panose="02040503050406030204" pitchFamily="18" charset="0"/>
                      </a:rPr>
                      <m:t>+</m:t>
                    </m:r>
                    <m:r>
                      <m:rPr>
                        <m:nor/>
                      </m:rPr>
                      <a:rPr lang="ja-JP" altLang="en-US" i="1">
                        <a:solidFill>
                          <a:srgbClr val="0070C0"/>
                        </a:solidFill>
                        <a:latin typeface="Cambria Math" panose="02040503050406030204" pitchFamily="18" charset="0"/>
                      </a:rPr>
                      <m:t> </m:t>
                    </m:r>
                    <m:sSub>
                      <m:sSubPr>
                        <m:ctrlPr>
                          <a:rPr lang="ja-JP" altLang="en-US" i="1">
                            <a:solidFill>
                              <a:srgbClr val="0070C0"/>
                            </a:solidFill>
                            <a:latin typeface="Cambria Math" panose="02040503050406030204" pitchFamily="18" charset="0"/>
                          </a:rPr>
                        </m:ctrlPr>
                      </m:sSubPr>
                      <m:e>
                        <m:r>
                          <a:rPr lang="ja-JP" altLang="en-US" i="1">
                            <a:solidFill>
                              <a:srgbClr val="0070C0"/>
                            </a:solidFill>
                            <a:latin typeface="Cambria Math" panose="02040503050406030204" pitchFamily="18" charset="0"/>
                          </a:rPr>
                          <m:t>𝑉</m:t>
                        </m:r>
                      </m:e>
                      <m:sub>
                        <m:r>
                          <m:rPr>
                            <m:nor/>
                          </m:rPr>
                          <a:rPr lang="en-US" altLang="ja-JP" b="0" i="0" smtClean="0">
                            <a:solidFill>
                              <a:srgbClr val="0070C0"/>
                            </a:solidFill>
                            <a:latin typeface="Cambria Math" panose="02040503050406030204" pitchFamily="18" charset="0"/>
                          </a:rPr>
                          <m:t>other</m:t>
                        </m:r>
                      </m:sub>
                    </m:sSub>
                    <m:d>
                      <m:dPr>
                        <m:ctrlPr>
                          <a:rPr lang="ja-JP" altLang="en-US" i="1">
                            <a:solidFill>
                              <a:srgbClr val="0070C0"/>
                            </a:solidFill>
                            <a:latin typeface="Cambria Math" panose="02040503050406030204" pitchFamily="18" charset="0"/>
                          </a:rPr>
                        </m:ctrlPr>
                      </m:dPr>
                      <m:e>
                        <m:r>
                          <a:rPr lang="ja-JP" altLang="en-US" b="1">
                            <a:solidFill>
                              <a:srgbClr val="0070C0"/>
                            </a:solidFill>
                            <a:latin typeface="Cambria Math" panose="02040503050406030204" pitchFamily="18" charset="0"/>
                          </a:rPr>
                          <m:t>𝐫</m:t>
                        </m:r>
                      </m:e>
                    </m:d>
                  </m:oMath>
                </a14:m>
                <a:endParaRPr lang="ja-JP" altLang="en-US" dirty="0"/>
              </a:p>
            </p:txBody>
          </p:sp>
        </mc:Choice>
        <mc:Fallback>
          <p:sp>
            <p:nvSpPr>
              <p:cNvPr id="55" name="正方形/長方形 54"/>
              <p:cNvSpPr>
                <a:spLocks noRot="1" noChangeAspect="1" noMove="1" noResize="1" noEditPoints="1" noAdjustHandles="1" noChangeArrowheads="1" noChangeShapeType="1" noTextEdit="1"/>
              </p:cNvSpPr>
              <p:nvPr/>
            </p:nvSpPr>
            <p:spPr>
              <a:xfrm>
                <a:off x="107505" y="6277172"/>
                <a:ext cx="9036496" cy="389081"/>
              </a:xfrm>
              <a:prstGeom prst="rect">
                <a:avLst/>
              </a:prstGeom>
              <a:blipFill rotWithShape="0">
                <a:blip r:embed="rId4"/>
                <a:stretch>
                  <a:fillRect t="-9375" b="-187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p:cNvSpPr txBox="1"/>
              <p:nvPr/>
            </p:nvSpPr>
            <p:spPr>
              <a:xfrm>
                <a:off x="3887924" y="4251615"/>
                <a:ext cx="5236626" cy="465127"/>
              </a:xfrm>
              <a:prstGeom prst="rect">
                <a:avLst/>
              </a:prstGeom>
              <a:noFill/>
            </p:spPr>
            <p:txBody>
              <a:bodyPr wrap="none" rtlCol="0">
                <a:spAutoFit/>
              </a:bodyPr>
              <a:lstStyle/>
              <a:p>
                <a:r>
                  <a:rPr kumimoji="1" lang="en-US" altLang="ja-JP" dirty="0" smtClean="0">
                    <a:solidFill>
                      <a:srgbClr val="C00000"/>
                    </a:solidFill>
                  </a:rPr>
                  <a:t>NOTE: </a:t>
                </a:r>
                <a14:m>
                  <m:oMath xmlns:m="http://schemas.openxmlformats.org/officeDocument/2006/math">
                    <m:r>
                      <a:rPr kumimoji="1" lang="ja-JP" altLang="en-US" i="1" smtClean="0">
                        <a:solidFill>
                          <a:srgbClr val="C00000"/>
                        </a:solidFill>
                        <a:latin typeface="Cambria Math" panose="02040503050406030204" pitchFamily="18" charset="0"/>
                      </a:rPr>
                      <m:t>畳み込み</m:t>
                    </m:r>
                    <m:r>
                      <a:rPr lang="ja-JP" altLang="en-US" i="1">
                        <a:solidFill>
                          <a:srgbClr val="C00000"/>
                        </a:solidFill>
                        <a:latin typeface="Cambria Math" panose="02040503050406030204" pitchFamily="18" charset="0"/>
                      </a:rPr>
                      <m:t>積分</m:t>
                    </m:r>
                    <m:nary>
                      <m:naryPr>
                        <m:ctrlPr>
                          <a:rPr kumimoji="1" lang="en-US" altLang="ja-JP" i="1" smtClean="0">
                            <a:solidFill>
                              <a:srgbClr val="C00000"/>
                            </a:solidFill>
                            <a:latin typeface="Cambria Math" panose="02040503050406030204" pitchFamily="18" charset="0"/>
                          </a:rPr>
                        </m:ctrlPr>
                      </m:naryPr>
                      <m:sub>
                        <m:r>
                          <m:rPr>
                            <m:brk m:alnAt="23"/>
                          </m:rPr>
                          <a:rPr kumimoji="1" lang="en-US" altLang="ja-JP" b="0" i="1" smtClean="0">
                            <a:solidFill>
                              <a:srgbClr val="C00000"/>
                            </a:solidFill>
                            <a:latin typeface="Cambria Math" panose="02040503050406030204" pitchFamily="18" charset="0"/>
                          </a:rPr>
                          <m:t>0</m:t>
                        </m:r>
                      </m:sub>
                      <m:sup>
                        <m:r>
                          <a:rPr kumimoji="1" lang="en-US" altLang="ja-JP" b="0" i="1" smtClean="0">
                            <a:solidFill>
                              <a:srgbClr val="C00000"/>
                            </a:solidFill>
                            <a:latin typeface="Cambria Math" panose="02040503050406030204" pitchFamily="18" charset="0"/>
                          </a:rPr>
                          <m:t>𝑡</m:t>
                        </m:r>
                      </m:sup>
                      <m:e>
                        <m:r>
                          <m:rPr>
                            <m:nor/>
                          </m:rPr>
                          <a:rPr kumimoji="1" lang="en-US" altLang="ja-JP" b="0" i="1" smtClean="0">
                            <a:solidFill>
                              <a:srgbClr val="C00000"/>
                            </a:solidFill>
                            <a:latin typeface="Cambria Math" panose="02040503050406030204" pitchFamily="18" charset="0"/>
                          </a:rPr>
                          <m:t>f</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t</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t</m:t>
                        </m:r>
                        <m:r>
                          <m:rPr>
                            <m:nor/>
                          </m:rPr>
                          <a:rPr kumimoji="1" lang="en-US" altLang="ja-JP" b="0" i="1" smtClean="0">
                            <a:solidFill>
                              <a:srgbClr val="C00000"/>
                            </a:solidFill>
                            <a:latin typeface="Cambria Math" panose="02040503050406030204" pitchFamily="18" charset="0"/>
                          </a:rPr>
                          <m:t>′)</m:t>
                        </m:r>
                        <m:r>
                          <m:rPr>
                            <m:nor/>
                          </m:rPr>
                          <a:rPr kumimoji="1" lang="en-US" altLang="ja-JP" b="0" i="1" smtClean="0">
                            <a:solidFill>
                              <a:srgbClr val="C00000"/>
                            </a:solidFill>
                            <a:latin typeface="Cambria Math" panose="02040503050406030204" pitchFamily="18" charset="0"/>
                          </a:rPr>
                          <m:t>g</m:t>
                        </m:r>
                        <m:r>
                          <m:rPr>
                            <m:nor/>
                          </m:rPr>
                          <a:rPr kumimoji="1" lang="en-US" altLang="ja-JP" b="0" i="1" smtClean="0">
                            <a:solidFill>
                              <a:srgbClr val="C00000"/>
                            </a:solidFill>
                            <a:latin typeface="Cambria Math" panose="02040503050406030204" pitchFamily="18" charset="0"/>
                          </a:rPr>
                          <m:t>(</m:t>
                        </m:r>
                        <m:r>
                          <m:rPr>
                            <m:nor/>
                          </m:rPr>
                          <a:rPr lang="en-US" altLang="ja-JP" i="1">
                            <a:solidFill>
                              <a:srgbClr val="C00000"/>
                            </a:solidFill>
                            <a:latin typeface="Cambria Math" panose="02040503050406030204" pitchFamily="18" charset="0"/>
                          </a:rPr>
                          <m:t>t</m:t>
                        </m:r>
                        <m:r>
                          <m:rPr>
                            <m:nor/>
                          </m:rPr>
                          <a:rPr lang="en-US" altLang="ja-JP" b="0" i="0" smtClean="0">
                            <a:solidFill>
                              <a:srgbClr val="C00000"/>
                            </a:solidFill>
                            <a:latin typeface="Cambria Math" panose="02040503050406030204" pitchFamily="18" charset="0"/>
                          </a:rPr>
                          <m:t>−</m:t>
                        </m:r>
                        <m:r>
                          <m:rPr>
                            <m:nor/>
                          </m:rPr>
                          <a:rPr lang="en-US" altLang="ja-JP" i="1">
                            <a:solidFill>
                              <a:srgbClr val="C00000"/>
                            </a:solidFill>
                            <a:latin typeface="Cambria Math" panose="02040503050406030204" pitchFamily="18" charset="0"/>
                          </a:rPr>
                          <m:t>t</m:t>
                        </m:r>
                        <m:r>
                          <m:rPr>
                            <m:nor/>
                          </m:rPr>
                          <a:rPr lang="en-US" altLang="ja-JP" b="0" i="0" smtClean="0">
                            <a:solidFill>
                              <a:srgbClr val="C00000"/>
                            </a:solidFill>
                            <a:latin typeface="Cambria Math" panose="02040503050406030204" pitchFamily="18" charset="0"/>
                          </a:rPr>
                          <m:t>′)</m:t>
                        </m:r>
                        <m:r>
                          <m:rPr>
                            <m:nor/>
                          </m:rPr>
                          <a:rPr lang="en-US" altLang="ja-JP" b="0" i="1" smtClean="0">
                            <a:solidFill>
                              <a:srgbClr val="C00000"/>
                            </a:solidFill>
                            <a:latin typeface="Cambria Math" panose="02040503050406030204" pitchFamily="18" charset="0"/>
                          </a:rPr>
                          <m:t>dt</m:t>
                        </m:r>
                      </m:e>
                    </m:nary>
                    <m:r>
                      <a:rPr kumimoji="1" lang="en-US" altLang="ja-JP" b="0" i="1" dirty="0" smtClean="0">
                        <a:solidFill>
                          <a:srgbClr val="C00000"/>
                        </a:solidFill>
                        <a:latin typeface="Cambria Math" panose="02040503050406030204" pitchFamily="18" charset="0"/>
                        <a:ea typeface="Cambria Math" panose="02040503050406030204" pitchFamily="18" charset="0"/>
                      </a:rPr>
                      <m:t>↔</m:t>
                    </m:r>
                    <m:r>
                      <m:rPr>
                        <m:sty m:val="p"/>
                      </m:rPr>
                      <a:rPr kumimoji="1" lang="en-US" altLang="ja-JP" b="0" i="0" smtClean="0">
                        <a:solidFill>
                          <a:srgbClr val="C00000"/>
                        </a:solidFill>
                        <a:latin typeface="Cambria Math" panose="02040503050406030204" pitchFamily="18" charset="0"/>
                      </a:rPr>
                      <m:t>f</m:t>
                    </m:r>
                    <m:r>
                      <a:rPr kumimoji="1" lang="en-US" altLang="ja-JP" b="0" i="0" smtClean="0">
                        <a:solidFill>
                          <a:srgbClr val="C00000"/>
                        </a:solidFill>
                        <a:latin typeface="Cambria Math" panose="02040503050406030204" pitchFamily="18" charset="0"/>
                      </a:rPr>
                      <m:t>(</m:t>
                    </m:r>
                    <m:r>
                      <a:rPr kumimoji="1" lang="ja-JP" altLang="en-US" i="1" smtClean="0">
                        <a:solidFill>
                          <a:srgbClr val="C00000"/>
                        </a:solidFill>
                        <a:latin typeface="Cambria Math" panose="02040503050406030204" pitchFamily="18" charset="0"/>
                      </a:rPr>
                      <m:t>𝜔</m:t>
                    </m:r>
                    <m:r>
                      <a:rPr kumimoji="1" lang="en-US" altLang="ja-JP" b="0" i="1" smtClean="0">
                        <a:solidFill>
                          <a:srgbClr val="C00000"/>
                        </a:solidFill>
                        <a:latin typeface="Cambria Math" panose="02040503050406030204" pitchFamily="18" charset="0"/>
                      </a:rPr>
                      <m:t>)</m:t>
                    </m:r>
                    <m:r>
                      <m:rPr>
                        <m:nor/>
                      </m:rPr>
                      <a:rPr lang="en-US" altLang="ja-JP">
                        <a:solidFill>
                          <a:srgbClr val="C00000"/>
                        </a:solidFill>
                        <a:latin typeface="Cambria Math" panose="02040503050406030204" pitchFamily="18" charset="0"/>
                      </a:rPr>
                      <m:t>g</m:t>
                    </m:r>
                    <m:r>
                      <a:rPr lang="en-US" altLang="ja-JP">
                        <a:solidFill>
                          <a:srgbClr val="C00000"/>
                        </a:solidFill>
                        <a:latin typeface="Cambria Math" panose="02040503050406030204" pitchFamily="18" charset="0"/>
                      </a:rPr>
                      <m:t>(</m:t>
                    </m:r>
                    <m:r>
                      <a:rPr lang="ja-JP" altLang="en-US" i="1">
                        <a:solidFill>
                          <a:srgbClr val="C00000"/>
                        </a:solidFill>
                        <a:latin typeface="Cambria Math" panose="02040503050406030204" pitchFamily="18" charset="0"/>
                      </a:rPr>
                      <m:t>𝜔</m:t>
                    </m:r>
                    <m:r>
                      <a:rPr lang="en-US" altLang="ja-JP" i="1">
                        <a:solidFill>
                          <a:srgbClr val="C00000"/>
                        </a:solidFill>
                        <a:latin typeface="Cambria Math" panose="02040503050406030204" pitchFamily="18" charset="0"/>
                      </a:rPr>
                      <m:t>)</m:t>
                    </m:r>
                  </m:oMath>
                </a14:m>
                <a:endParaRPr kumimoji="1" lang="ja-JP" altLang="en-US" dirty="0" smtClean="0">
                  <a:solidFill>
                    <a:srgbClr val="C00000"/>
                  </a:solidFill>
                </a:endParaRPr>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3887924" y="4251615"/>
                <a:ext cx="5236626" cy="465127"/>
              </a:xfrm>
              <a:prstGeom prst="rect">
                <a:avLst/>
              </a:prstGeom>
              <a:blipFill rotWithShape="0">
                <a:blip r:embed="rId5"/>
                <a:stretch>
                  <a:fillRect l="-1048" t="-105195" b="-1688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89034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28</a:t>
            </a:fld>
            <a:endParaRPr lang="en-US" altLang="ja-JP" dirty="0">
              <a:solidFill>
                <a:prstClr val="black">
                  <a:tint val="75000"/>
                </a:prstClr>
              </a:solidFill>
              <a:ea typeface="ＭＳ Ｐゴシック" pitchFamily="50" charset="-128"/>
            </a:endParaRPr>
          </a:p>
        </p:txBody>
      </p:sp>
      <p:cxnSp>
        <p:nvCxnSpPr>
          <p:cNvPr id="5" name="直線矢印コネクタ 4"/>
          <p:cNvCxnSpPr/>
          <p:nvPr/>
        </p:nvCxnSpPr>
        <p:spPr>
          <a:xfrm flipH="1" flipV="1">
            <a:off x="3995938" y="1004937"/>
            <a:ext cx="1494905" cy="710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flipH="1">
            <a:off x="2675069" y="1012037"/>
            <a:ext cx="213143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115363" y="1087489"/>
            <a:ext cx="0" cy="7274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乗算記号 8"/>
          <p:cNvSpPr/>
          <p:nvPr/>
        </p:nvSpPr>
        <p:spPr>
          <a:xfrm>
            <a:off x="3973560" y="1717271"/>
            <a:ext cx="288032" cy="25202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グループ化 25"/>
          <p:cNvGrpSpPr/>
          <p:nvPr/>
        </p:nvGrpSpPr>
        <p:grpSpPr>
          <a:xfrm>
            <a:off x="1763688" y="2261041"/>
            <a:ext cx="5112568" cy="1093150"/>
            <a:chOff x="935596" y="3199946"/>
            <a:chExt cx="6444716" cy="1741222"/>
          </a:xfrm>
        </p:grpSpPr>
        <p:cxnSp>
          <p:nvCxnSpPr>
            <p:cNvPr id="11" name="直線矢印コネクタ 10"/>
            <p:cNvCxnSpPr/>
            <p:nvPr/>
          </p:nvCxnSpPr>
          <p:spPr>
            <a:xfrm flipH="1">
              <a:off x="2555776" y="3210490"/>
              <a:ext cx="4824536" cy="2486"/>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935596" y="3212976"/>
              <a:ext cx="2664296"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159732" y="3212976"/>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4" name="乗算記号 13"/>
            <p:cNvSpPr/>
            <p:nvPr/>
          </p:nvSpPr>
          <p:spPr>
            <a:xfrm>
              <a:off x="1979712" y="4509120"/>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a:off x="3923928" y="3210490"/>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1" name="乗算記号 20"/>
            <p:cNvSpPr/>
            <p:nvPr/>
          </p:nvSpPr>
          <p:spPr>
            <a:xfrm>
              <a:off x="3743908" y="4506634"/>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p:cNvCxnSpPr/>
            <p:nvPr/>
          </p:nvCxnSpPr>
          <p:spPr>
            <a:xfrm>
              <a:off x="5688123" y="3199946"/>
              <a:ext cx="0" cy="136815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 name="乗算記号 24"/>
            <p:cNvSpPr/>
            <p:nvPr/>
          </p:nvSpPr>
          <p:spPr>
            <a:xfrm>
              <a:off x="5508103" y="4496090"/>
              <a:ext cx="360040" cy="432048"/>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p:cNvSpPr txBox="1"/>
          <p:nvPr/>
        </p:nvSpPr>
        <p:spPr>
          <a:xfrm>
            <a:off x="141052" y="734186"/>
            <a:ext cx="1683474" cy="523220"/>
          </a:xfrm>
          <a:prstGeom prst="rect">
            <a:avLst/>
          </a:prstGeom>
          <a:noFill/>
        </p:spPr>
        <p:txBody>
          <a:bodyPr wrap="none" rtlCol="0">
            <a:spAutoFit/>
          </a:bodyPr>
          <a:lstStyle/>
          <a:p>
            <a:r>
              <a:rPr kumimoji="1" lang="en-US" altLang="ja-JP" sz="2800" dirty="0" smtClean="0"/>
              <a:t>Example:</a:t>
            </a:r>
            <a:endParaRPr kumimoji="1" lang="ja-JP" altLang="en-US" sz="2800" dirty="0" smtClean="0"/>
          </a:p>
        </p:txBody>
      </p:sp>
      <p:sp>
        <p:nvSpPr>
          <p:cNvPr id="48" name="円弧 47"/>
          <p:cNvSpPr/>
          <p:nvPr/>
        </p:nvSpPr>
        <p:spPr>
          <a:xfrm rot="8131139">
            <a:off x="2459114" y="2133664"/>
            <a:ext cx="2001620" cy="2038215"/>
          </a:xfrm>
          <a:prstGeom prst="arc">
            <a:avLst>
              <a:gd name="adj1" fmla="val 16223314"/>
              <a:gd name="adj2" fmla="val 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 name="直線矢印コネクタ 29"/>
          <p:cNvCxnSpPr/>
          <p:nvPr/>
        </p:nvCxnSpPr>
        <p:spPr>
          <a:xfrm flipH="1">
            <a:off x="3579979" y="4710404"/>
            <a:ext cx="3800333" cy="1561"/>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a:off x="2303748" y="4711964"/>
            <a:ext cx="2098691"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580112" y="4703784"/>
            <a:ext cx="0" cy="8589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7" name="乗算記号 36"/>
          <p:cNvSpPr/>
          <p:nvPr/>
        </p:nvSpPr>
        <p:spPr>
          <a:xfrm>
            <a:off x="5436096" y="5445224"/>
            <a:ext cx="283607" cy="271242"/>
          </a:xfrm>
          <a:prstGeom prst="mathMultiply">
            <a:avLst/>
          </a:prstGeom>
          <a:ln w="381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弧 46"/>
          <p:cNvSpPr/>
          <p:nvPr/>
        </p:nvSpPr>
        <p:spPr>
          <a:xfrm rot="18969784">
            <a:off x="2477522" y="3590777"/>
            <a:ext cx="1998880" cy="2074035"/>
          </a:xfrm>
          <a:prstGeom prst="arc">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9" name="直線コネクタ 48"/>
          <p:cNvCxnSpPr/>
          <p:nvPr/>
        </p:nvCxnSpPr>
        <p:spPr>
          <a:xfrm>
            <a:off x="2762606" y="3885500"/>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a:off x="3347864" y="3600000"/>
            <a:ext cx="144016" cy="0"/>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3336530" y="4149080"/>
            <a:ext cx="166683" cy="0"/>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sp>
        <p:nvSpPr>
          <p:cNvPr id="84" name="タイトル 1"/>
          <p:cNvSpPr>
            <a:spLocks noGrp="1"/>
          </p:cNvSpPr>
          <p:nvPr>
            <p:ph type="title"/>
          </p:nvPr>
        </p:nvSpPr>
        <p:spPr>
          <a:xfrm>
            <a:off x="77384" y="-7786"/>
            <a:ext cx="8784976" cy="576064"/>
          </a:xfrm>
        </p:spPr>
        <p:txBody>
          <a:bodyPr/>
          <a:lstStyle/>
          <a:p>
            <a:r>
              <a:rPr lang="en-US" altLang="ja-JP" sz="2400" b="1" dirty="0" smtClean="0"/>
              <a:t>Illustration of Many-body perturbation theory(MBPT)</a:t>
            </a:r>
            <a:endParaRPr kumimoji="1" lang="ja-JP" altLang="en-US" sz="2400" b="1" dirty="0"/>
          </a:p>
        </p:txBody>
      </p:sp>
      <p:cxnSp>
        <p:nvCxnSpPr>
          <p:cNvPr id="39" name="直線矢印コネクタ 38"/>
          <p:cNvCxnSpPr/>
          <p:nvPr/>
        </p:nvCxnSpPr>
        <p:spPr>
          <a:xfrm flipH="1">
            <a:off x="5474484" y="1432154"/>
            <a:ext cx="1632931" cy="0"/>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90843" y="1044773"/>
            <a:ext cx="0" cy="371092"/>
          </a:xfrm>
          <a:prstGeom prst="line">
            <a:avLst/>
          </a:prstGeom>
          <a:ln w="127000">
            <a:solidFill>
              <a:schemeClr val="accent2"/>
            </a:solidFill>
          </a:ln>
        </p:spPr>
        <p:style>
          <a:lnRef idx="1">
            <a:schemeClr val="dk1"/>
          </a:lnRef>
          <a:fillRef idx="0">
            <a:schemeClr val="dk1"/>
          </a:fillRef>
          <a:effectRef idx="0">
            <a:schemeClr val="dk1"/>
          </a:effectRef>
          <a:fontRef idx="minor">
            <a:schemeClr val="tx1"/>
          </a:fontRef>
        </p:style>
      </p:cxnSp>
      <p:cxnSp>
        <p:nvCxnSpPr>
          <p:cNvPr id="43" name="直線矢印コネクタ 42"/>
          <p:cNvCxnSpPr/>
          <p:nvPr/>
        </p:nvCxnSpPr>
        <p:spPr>
          <a:xfrm flipH="1">
            <a:off x="5877071" y="1432154"/>
            <a:ext cx="1431233"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正方形/長方形 18"/>
              <p:cNvSpPr/>
              <p:nvPr/>
            </p:nvSpPr>
            <p:spPr>
              <a:xfrm>
                <a:off x="5505036" y="1013508"/>
                <a:ext cx="117589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ja-JP" altLang="en-US" i="1">
                          <a:solidFill>
                            <a:srgbClr val="FF0000"/>
                          </a:solidFill>
                          <a:latin typeface="Cambria Math" panose="02040503050406030204" pitchFamily="18" charset="0"/>
                        </a:rPr>
                        <m:t> </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xc</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e>
                      </m:d>
                    </m:oMath>
                  </m:oMathPara>
                </a14:m>
                <a:endParaRPr lang="ja-JP" altLang="en-US" dirty="0"/>
              </a:p>
            </p:txBody>
          </p:sp>
        </mc:Choice>
        <mc:Fallback>
          <p:sp>
            <p:nvSpPr>
              <p:cNvPr id="19" name="正方形/長方形 18"/>
              <p:cNvSpPr>
                <a:spLocks noRot="1" noChangeAspect="1" noMove="1" noResize="1" noEditPoints="1" noAdjustHandles="1" noChangeArrowheads="1" noChangeShapeType="1" noTextEdit="1"/>
              </p:cNvSpPr>
              <p:nvPr/>
            </p:nvSpPr>
            <p:spPr>
              <a:xfrm>
                <a:off x="5505036" y="1013508"/>
                <a:ext cx="1175898" cy="369332"/>
              </a:xfrm>
              <a:prstGeom prst="rect">
                <a:avLst/>
              </a:prstGeom>
              <a:blipFill rotWithShape="0">
                <a:blip r:embed="rId2"/>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正方形/長方形 21"/>
              <p:cNvSpPr/>
              <p:nvPr/>
            </p:nvSpPr>
            <p:spPr>
              <a:xfrm>
                <a:off x="4093169" y="1237614"/>
                <a:ext cx="1209562" cy="3890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0070C0"/>
                              </a:solidFill>
                              <a:latin typeface="Cambria Math" panose="02040503050406030204" pitchFamily="18" charset="0"/>
                            </a:rPr>
                          </m:ctrlPr>
                        </m:sSubPr>
                        <m:e>
                          <m:r>
                            <a:rPr lang="ja-JP" altLang="en-US" i="1">
                              <a:solidFill>
                                <a:srgbClr val="0070C0"/>
                              </a:solidFill>
                              <a:latin typeface="Cambria Math" panose="02040503050406030204" pitchFamily="18" charset="0"/>
                            </a:rPr>
                            <m:t>𝑉</m:t>
                          </m:r>
                        </m:e>
                        <m:sub>
                          <m:r>
                            <m:rPr>
                              <m:nor/>
                            </m:rPr>
                            <a:rPr lang="en-US" altLang="ja-JP">
                              <a:solidFill>
                                <a:srgbClr val="0070C0"/>
                              </a:solidFill>
                              <a:latin typeface="Cambria Math" panose="02040503050406030204" pitchFamily="18" charset="0"/>
                            </a:rPr>
                            <m:t>other</m:t>
                          </m:r>
                        </m:sub>
                      </m:sSub>
                      <m:d>
                        <m:dPr>
                          <m:ctrlPr>
                            <a:rPr lang="ja-JP" altLang="en-US" i="1">
                              <a:solidFill>
                                <a:srgbClr val="0070C0"/>
                              </a:solidFill>
                              <a:latin typeface="Cambria Math" panose="02040503050406030204" pitchFamily="18" charset="0"/>
                            </a:rPr>
                          </m:ctrlPr>
                        </m:dPr>
                        <m:e>
                          <m:r>
                            <a:rPr lang="ja-JP" altLang="en-US" b="1">
                              <a:solidFill>
                                <a:srgbClr val="0070C0"/>
                              </a:solidFill>
                              <a:latin typeface="Cambria Math" panose="02040503050406030204" pitchFamily="18" charset="0"/>
                            </a:rPr>
                            <m:t>𝐫</m:t>
                          </m:r>
                        </m:e>
                      </m:d>
                    </m:oMath>
                  </m:oMathPara>
                </a14:m>
                <a:endParaRPr lang="ja-JP" altLang="en-US" dirty="0"/>
              </a:p>
            </p:txBody>
          </p:sp>
        </mc:Choice>
        <mc:Fallback>
          <p:sp>
            <p:nvSpPr>
              <p:cNvPr id="22" name="正方形/長方形 21"/>
              <p:cNvSpPr>
                <a:spLocks noRot="1" noChangeAspect="1" noMove="1" noResize="1" noEditPoints="1" noAdjustHandles="1" noChangeArrowheads="1" noChangeShapeType="1" noTextEdit="1"/>
              </p:cNvSpPr>
              <p:nvPr/>
            </p:nvSpPr>
            <p:spPr>
              <a:xfrm>
                <a:off x="4093169" y="1237614"/>
                <a:ext cx="1209562" cy="389081"/>
              </a:xfrm>
              <a:prstGeom prst="rect">
                <a:avLst/>
              </a:prstGeom>
              <a:blipFill rotWithShape="0">
                <a:blip r:embed="rId3"/>
                <a:stretch>
                  <a:fillRect b="-9375"/>
                </a:stretch>
              </a:blipFill>
            </p:spPr>
            <p:txBody>
              <a:bodyPr/>
              <a:lstStyle/>
              <a:p>
                <a:r>
                  <a:rPr lang="ja-JP" altLang="en-US">
                    <a:noFill/>
                  </a:rPr>
                  <a:t> </a:t>
                </a:r>
              </a:p>
            </p:txBody>
          </p:sp>
        </mc:Fallback>
      </mc:AlternateContent>
      <p:cxnSp>
        <p:nvCxnSpPr>
          <p:cNvPr id="50" name="直線矢印コネクタ 49"/>
          <p:cNvCxnSpPr/>
          <p:nvPr/>
        </p:nvCxnSpPr>
        <p:spPr>
          <a:xfrm flipH="1">
            <a:off x="899592" y="1819961"/>
            <a:ext cx="1800200" cy="23324"/>
          </a:xfrm>
          <a:prstGeom prst="straightConnector1">
            <a:avLst/>
          </a:prstGeom>
          <a:ln w="63500">
            <a:tailEnd type="non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88" idx="2"/>
          </p:cNvCxnSpPr>
          <p:nvPr/>
        </p:nvCxnSpPr>
        <p:spPr>
          <a:xfrm flipH="1">
            <a:off x="1613560" y="1823054"/>
            <a:ext cx="1071806" cy="8569"/>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2715616" y="1016821"/>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69" name="直線矢印コネクタ 68"/>
          <p:cNvCxnSpPr/>
          <p:nvPr/>
        </p:nvCxnSpPr>
        <p:spPr>
          <a:xfrm>
            <a:off x="3021859" y="1314348"/>
            <a:ext cx="0" cy="235615"/>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sp>
        <p:nvSpPr>
          <p:cNvPr id="88" name="円弧 87"/>
          <p:cNvSpPr/>
          <p:nvPr/>
        </p:nvSpPr>
        <p:spPr>
          <a:xfrm>
            <a:off x="2329176" y="1014808"/>
            <a:ext cx="693880" cy="808390"/>
          </a:xfrm>
          <a:prstGeom prst="arc">
            <a:avLst>
              <a:gd name="adj1" fmla="val 16200000"/>
              <a:gd name="adj2" fmla="val 532131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2" name="直線コネクタ 91"/>
          <p:cNvCxnSpPr/>
          <p:nvPr/>
        </p:nvCxnSpPr>
        <p:spPr>
          <a:xfrm>
            <a:off x="4164264" y="3885500"/>
            <a:ext cx="0" cy="798089"/>
          </a:xfrm>
          <a:prstGeom prst="line">
            <a:avLst/>
          </a:prstGeom>
          <a:ln w="50800" cmpd="dbl">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95" name="直線矢印コネクタ 94"/>
          <p:cNvCxnSpPr/>
          <p:nvPr/>
        </p:nvCxnSpPr>
        <p:spPr>
          <a:xfrm flipH="1">
            <a:off x="5845140" y="2261041"/>
            <a:ext cx="1448757" cy="662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01" name="直線矢印コネクタ 100"/>
          <p:cNvCxnSpPr/>
          <p:nvPr/>
        </p:nvCxnSpPr>
        <p:spPr>
          <a:xfrm flipH="1">
            <a:off x="1475656" y="6381328"/>
            <a:ext cx="2431376"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02" name="テキスト ボックス 101"/>
          <p:cNvSpPr txBox="1"/>
          <p:nvPr/>
        </p:nvSpPr>
        <p:spPr>
          <a:xfrm>
            <a:off x="1809577" y="5937257"/>
            <a:ext cx="1731051" cy="523220"/>
          </a:xfrm>
          <a:prstGeom prst="rect">
            <a:avLst/>
          </a:prstGeom>
          <a:noFill/>
        </p:spPr>
        <p:txBody>
          <a:bodyPr wrap="none" rtlCol="0">
            <a:spAutoFit/>
          </a:bodyPr>
          <a:lstStyle/>
          <a:p>
            <a:r>
              <a:rPr kumimoji="1" lang="en-US" altLang="ja-JP" sz="2800" dirty="0" smtClean="0"/>
              <a:t>Time-axis</a:t>
            </a:r>
            <a:endParaRPr kumimoji="1" lang="ja-JP" altLang="en-US" sz="2800" dirty="0" smtClean="0"/>
          </a:p>
        </p:txBody>
      </p:sp>
    </p:spTree>
    <p:extLst>
      <p:ext uri="{BB962C8B-B14F-4D97-AF65-F5344CB8AC3E}">
        <p14:creationId xmlns:p14="http://schemas.microsoft.com/office/powerpoint/2010/main" val="3028020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800" u="sng" dirty="0" smtClean="0">
                <a:solidFill>
                  <a:srgbClr val="0070C0"/>
                </a:solidFill>
              </a:rPr>
              <a:t>GW approximation</a:t>
            </a:r>
            <a:endParaRPr kumimoji="1" lang="ja-JP" altLang="en-US" sz="2800" u="sng" dirty="0">
              <a:solidFill>
                <a:srgbClr val="0070C0"/>
              </a:solidFill>
            </a:endParaRPr>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29</a:t>
            </a:fld>
            <a:endParaRPr lang="en-US" altLang="ja-JP" dirty="0">
              <a:solidFill>
                <a:prstClr val="black">
                  <a:tint val="75000"/>
                </a:prstClr>
              </a:solidFill>
              <a:ea typeface="ＭＳ Ｐゴシック" pitchFamily="50" charset="-128"/>
            </a:endParaRPr>
          </a:p>
        </p:txBody>
      </p:sp>
      <mc:AlternateContent xmlns:mc="http://schemas.openxmlformats.org/markup-compatibility/2006">
        <mc:Choice xmlns:a14="http://schemas.microsoft.com/office/drawing/2010/main" Requires="a14">
          <p:sp>
            <p:nvSpPr>
              <p:cNvPr id="7" name="正方形/長方形 6"/>
              <p:cNvSpPr/>
              <p:nvPr/>
            </p:nvSpPr>
            <p:spPr>
              <a:xfrm>
                <a:off x="683568" y="764704"/>
                <a:ext cx="7416824" cy="400110"/>
              </a:xfrm>
              <a:prstGeom prst="rect">
                <a:avLst/>
              </a:prstGeom>
            </p:spPr>
            <p:txBody>
              <a:bodyPr wrap="square">
                <a:spAutoFit/>
              </a:bodyPr>
              <a:lstStyle/>
              <a:p>
                <a:r>
                  <a:rPr lang="en-US" altLang="ja-JP" sz="2000" dirty="0" smtClean="0"/>
                  <a:t>We concentrate on </a:t>
                </a:r>
                <a:r>
                  <a:rPr lang="en-US" altLang="ja-JP" sz="2000" u="sng" dirty="0" smtClean="0"/>
                  <a:t>how</a:t>
                </a:r>
                <a14:m>
                  <m:oMath xmlns:m="http://schemas.openxmlformats.org/officeDocument/2006/math">
                    <m:sSub>
                      <m:sSubPr>
                        <m:ctrlPr>
                          <a:rPr lang="en-US" altLang="ja-JP" sz="2000" i="1" u="sng" smtClean="0">
                            <a:latin typeface="Cambria Math" panose="02040503050406030204" pitchFamily="18" charset="0"/>
                          </a:rPr>
                        </m:ctrlPr>
                      </m:sSubPr>
                      <m:e>
                        <m:r>
                          <a:rPr lang="en-US" altLang="ja-JP" sz="2000" b="0" i="1" u="sng" smtClean="0">
                            <a:latin typeface="Cambria Math" panose="02040503050406030204" pitchFamily="18" charset="0"/>
                          </a:rPr>
                          <m:t> </m:t>
                        </m:r>
                        <m:r>
                          <a:rPr lang="en-US" altLang="ja-JP" sz="2000" b="0" i="1" u="sng" smtClean="0">
                            <a:latin typeface="Cambria Math" panose="02040503050406030204" pitchFamily="18" charset="0"/>
                          </a:rPr>
                          <m:t>𝐺</m:t>
                        </m:r>
                      </m:e>
                      <m:sub>
                        <m:r>
                          <a:rPr lang="en-US" altLang="ja-JP" sz="2000" i="1" u="sng">
                            <a:latin typeface="Cambria Math" panose="02040503050406030204" pitchFamily="18" charset="0"/>
                          </a:rPr>
                          <m:t>0</m:t>
                        </m:r>
                      </m:sub>
                    </m:sSub>
                  </m:oMath>
                </a14:m>
                <a:r>
                  <a:rPr lang="en-US" altLang="ja-JP" sz="2000" u="sng" dirty="0" smtClean="0"/>
                  <a:t> is modified </a:t>
                </a:r>
                <a:r>
                  <a:rPr lang="en-US" altLang="ja-JP" sz="2000" u="sng" dirty="0" smtClean="0"/>
                  <a:t>by  </a:t>
                </a:r>
                <a14:m>
                  <m:oMath xmlns:m="http://schemas.openxmlformats.org/officeDocument/2006/math">
                    <m:sSub>
                      <m:sSubPr>
                        <m:ctrlPr>
                          <a:rPr lang="en-US" altLang="ja-JP" sz="2000" i="1" u="sng">
                            <a:latin typeface="Cambria Math" panose="02040503050406030204" pitchFamily="18" charset="0"/>
                          </a:rPr>
                        </m:ctrlPr>
                      </m:sSubPr>
                      <m:e>
                        <m:r>
                          <a:rPr lang="en-US" altLang="ja-JP" sz="2000" i="1" u="sng">
                            <a:latin typeface="Cambria Math" panose="02040503050406030204" pitchFamily="18" charset="0"/>
                          </a:rPr>
                          <m:t>𝐻</m:t>
                        </m:r>
                      </m:e>
                      <m:sub>
                        <m:r>
                          <a:rPr lang="en-US" altLang="ja-JP" sz="2000" i="1" u="sng">
                            <a:latin typeface="Cambria Math" panose="02040503050406030204" pitchFamily="18" charset="0"/>
                          </a:rPr>
                          <m:t>0</m:t>
                        </m:r>
                      </m:sub>
                    </m:sSub>
                    <m:r>
                      <a:rPr lang="en-US" altLang="ja-JP" sz="2000" i="1" u="sng">
                        <a:latin typeface="Cambria Math" panose="02040503050406030204" pitchFamily="18" charset="0"/>
                      </a:rPr>
                      <m:t>+</m:t>
                    </m:r>
                    <m:r>
                      <a:rPr lang="en-US" altLang="ja-JP" sz="2000" i="1" u="sng">
                        <a:latin typeface="Cambria Math" panose="02040503050406030204" pitchFamily="18" charset="0"/>
                      </a:rPr>
                      <m:t>(</m:t>
                    </m:r>
                    <m:r>
                      <a:rPr lang="en-US" altLang="ja-JP" sz="2000" i="1" u="sng">
                        <a:latin typeface="Cambria Math" panose="02040503050406030204" pitchFamily="18" charset="0"/>
                      </a:rPr>
                      <m:t>𝐻</m:t>
                    </m:r>
                    <m:r>
                      <a:rPr lang="en-US" altLang="ja-JP" sz="2000" i="1" u="sng">
                        <a:latin typeface="Cambria Math" panose="02040503050406030204" pitchFamily="18" charset="0"/>
                      </a:rPr>
                      <m:t>−</m:t>
                    </m:r>
                    <m:sSub>
                      <m:sSubPr>
                        <m:ctrlPr>
                          <a:rPr lang="en-US" altLang="ja-JP" sz="2000" i="1" u="sng">
                            <a:latin typeface="Cambria Math" panose="02040503050406030204" pitchFamily="18" charset="0"/>
                          </a:rPr>
                        </m:ctrlPr>
                      </m:sSubPr>
                      <m:e>
                        <m:r>
                          <a:rPr lang="en-US" altLang="ja-JP" sz="2000" i="1" u="sng">
                            <a:latin typeface="Cambria Math" panose="02040503050406030204" pitchFamily="18" charset="0"/>
                          </a:rPr>
                          <m:t>𝐻</m:t>
                        </m:r>
                      </m:e>
                      <m:sub>
                        <m:r>
                          <a:rPr lang="en-US" altLang="ja-JP" sz="2000" i="1" u="sng">
                            <a:latin typeface="Cambria Math" panose="02040503050406030204" pitchFamily="18" charset="0"/>
                          </a:rPr>
                          <m:t>0</m:t>
                        </m:r>
                      </m:sub>
                    </m:sSub>
                    <m:r>
                      <a:rPr lang="en-US" altLang="ja-JP" sz="2000" i="1" u="sng">
                        <a:latin typeface="Cambria Math" panose="02040503050406030204" pitchFamily="18" charset="0"/>
                      </a:rPr>
                      <m:t>)</m:t>
                    </m:r>
                  </m:oMath>
                </a14:m>
                <a:r>
                  <a:rPr lang="en-US" altLang="ja-JP" sz="2000" u="sng" dirty="0" smtClean="0"/>
                  <a:t> </a:t>
                </a:r>
                <a:endParaRPr lang="ja-JP" altLang="en-US" sz="2000" u="sng" dirty="0"/>
              </a:p>
            </p:txBody>
          </p:sp>
        </mc:Choice>
        <mc:Fallback>
          <p:sp>
            <p:nvSpPr>
              <p:cNvPr id="7" name="正方形/長方形 6"/>
              <p:cNvSpPr>
                <a:spLocks noRot="1" noChangeAspect="1" noMove="1" noResize="1" noEditPoints="1" noAdjustHandles="1" noChangeArrowheads="1" noChangeShapeType="1" noTextEdit="1"/>
              </p:cNvSpPr>
              <p:nvPr/>
            </p:nvSpPr>
            <p:spPr>
              <a:xfrm>
                <a:off x="683568" y="764704"/>
                <a:ext cx="7416824" cy="400110"/>
              </a:xfrm>
              <a:prstGeom prst="rect">
                <a:avLst/>
              </a:prstGeom>
              <a:blipFill rotWithShape="0">
                <a:blip r:embed="rId2"/>
                <a:stretch>
                  <a:fillRect l="-822" t="-6061"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p:cNvSpPr txBox="1"/>
              <p:nvPr/>
            </p:nvSpPr>
            <p:spPr>
              <a:xfrm>
                <a:off x="683568" y="1164814"/>
                <a:ext cx="5552161" cy="400110"/>
              </a:xfrm>
              <a:prstGeom prst="rect">
                <a:avLst/>
              </a:prstGeom>
              <a:noFill/>
            </p:spPr>
            <p:txBody>
              <a:bodyPr wrap="none" rtlCol="0">
                <a:spAutoFit/>
              </a:bodyPr>
              <a:lstStyle/>
              <a:p>
                <a:r>
                  <a:rPr kumimoji="1" lang="en-US" altLang="ja-JP" sz="2000" dirty="0" smtClean="0"/>
                  <a:t>We assume </a:t>
                </a:r>
                <a14:m>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𝐻</m:t>
                        </m:r>
                      </m:e>
                      <m:sub>
                        <m:r>
                          <a:rPr kumimoji="1" lang="en-US" altLang="ja-JP" sz="2000" b="0" i="1" smtClean="0">
                            <a:latin typeface="Cambria Math" panose="02040503050406030204" pitchFamily="18" charset="0"/>
                          </a:rPr>
                          <m:t>0</m:t>
                        </m:r>
                      </m:sub>
                    </m:sSub>
                  </m:oMath>
                </a14:m>
                <a:r>
                  <a:rPr kumimoji="1" lang="en-US" altLang="ja-JP" sz="2000" dirty="0" smtClean="0"/>
                  <a:t> is not so bad as starting point…</a:t>
                </a:r>
                <a:endParaRPr kumimoji="1" lang="ja-JP" altLang="en-US" sz="2000" dirty="0" smtClean="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83568" y="1164814"/>
                <a:ext cx="5552161" cy="400110"/>
              </a:xfrm>
              <a:prstGeom prst="rect">
                <a:avLst/>
              </a:prstGeom>
              <a:blipFill rotWithShape="0">
                <a:blip r:embed="rId3"/>
                <a:stretch>
                  <a:fillRect l="-1098" t="-6061" r="-329"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p:cNvSpPr/>
              <p:nvPr/>
            </p:nvSpPr>
            <p:spPr>
              <a:xfrm>
                <a:off x="3459648" y="1640971"/>
                <a:ext cx="4421530"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𝐻</m:t>
                          </m:r>
                        </m:e>
                        <m:sub>
                          <m:r>
                            <a:rPr lang="ja-JP" altLang="en-US">
                              <a:solidFill>
                                <a:srgbClr val="FF0000"/>
                              </a:solidFill>
                              <a:latin typeface="Cambria Math" panose="02040503050406030204" pitchFamily="18" charset="0"/>
                            </a:rPr>
                            <m:t>0</m:t>
                          </m:r>
                        </m:sub>
                      </m:sSub>
                      <m:r>
                        <a:rPr lang="ja-JP" altLang="en-US">
                          <a:solidFill>
                            <a:srgbClr val="FF0000"/>
                          </a:solidFill>
                          <a:latin typeface="Cambria Math" panose="02040503050406030204" pitchFamily="18" charset="0"/>
                        </a:rPr>
                        <m:t>=−</m:t>
                      </m:r>
                      <m:f>
                        <m:fPr>
                          <m:ctrlPr>
                            <a:rPr lang="ja-JP" altLang="en-US" i="1">
                              <a:solidFill>
                                <a:srgbClr val="FF0000"/>
                              </a:solidFill>
                              <a:latin typeface="Cambria Math" panose="02040503050406030204" pitchFamily="18" charset="0"/>
                            </a:rPr>
                          </m:ctrlPr>
                        </m:fPr>
                        <m:num>
                          <m:sSup>
                            <m:sSupPr>
                              <m:ctrlPr>
                                <a:rPr lang="ja-JP" altLang="en-US" i="1">
                                  <a:solidFill>
                                    <a:srgbClr val="FF0000"/>
                                  </a:solidFill>
                                  <a:latin typeface="Cambria Math" panose="02040503050406030204" pitchFamily="18" charset="0"/>
                                </a:rPr>
                              </m:ctrlPr>
                            </m:sSupPr>
                            <m:e>
                              <m:r>
                                <a:rPr lang="ja-JP" altLang="en-US">
                                  <a:solidFill>
                                    <a:srgbClr val="FF0000"/>
                                  </a:solidFill>
                                  <a:latin typeface="Cambria Math" panose="02040503050406030204" pitchFamily="18" charset="0"/>
                                </a:rPr>
                                <m:t>𝛻</m:t>
                              </m:r>
                            </m:e>
                            <m:sup>
                              <m:r>
                                <a:rPr lang="ja-JP" altLang="en-US">
                                  <a:solidFill>
                                    <a:srgbClr val="FF0000"/>
                                  </a:solidFill>
                                  <a:latin typeface="Cambria Math" panose="02040503050406030204" pitchFamily="18" charset="0"/>
                                </a:rPr>
                                <m:t>2</m:t>
                              </m:r>
                            </m:sup>
                          </m:sSup>
                        </m:num>
                        <m:den>
                          <m:r>
                            <a:rPr lang="ja-JP" altLang="en-US">
                              <a:solidFill>
                                <a:srgbClr val="FF0000"/>
                              </a:solidFill>
                              <a:latin typeface="Cambria Math" panose="02040503050406030204" pitchFamily="18" charset="0"/>
                            </a:rPr>
                            <m:t>2</m:t>
                          </m:r>
                          <m:r>
                            <a:rPr lang="ja-JP" altLang="en-US" i="1">
                              <a:solidFill>
                                <a:srgbClr val="FF0000"/>
                              </a:solidFill>
                              <a:latin typeface="Cambria Math" panose="02040503050406030204" pitchFamily="18" charset="0"/>
                            </a:rPr>
                            <m:t>𝑚</m:t>
                          </m:r>
                        </m:den>
                      </m:f>
                      <m:r>
                        <a:rPr lang="ja-JP" altLang="en-US">
                          <a:solidFill>
                            <a:srgbClr val="FF0000"/>
                          </a:solidFill>
                          <a:latin typeface="Cambria Math" panose="02040503050406030204" pitchFamily="18" charset="0"/>
                        </a:rPr>
                        <m:t>+</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ext</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e>
                      </m:d>
                      <m:r>
                        <a:rPr lang="ja-JP" altLang="en-US">
                          <a:solidFill>
                            <a:srgbClr val="FF0000"/>
                          </a:solidFill>
                          <a:latin typeface="Cambria Math" panose="02040503050406030204" pitchFamily="18" charset="0"/>
                        </a:rPr>
                        <m:t>+</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H</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e>
                      </m:d>
                      <m:r>
                        <a:rPr lang="ja-JP" altLang="en-US">
                          <a:solidFill>
                            <a:srgbClr val="FF0000"/>
                          </a:solidFill>
                          <a:latin typeface="Cambria Math" panose="02040503050406030204" pitchFamily="18" charset="0"/>
                        </a:rPr>
                        <m:t>+</m:t>
                      </m:r>
                      <m:r>
                        <m:rPr>
                          <m:nor/>
                        </m:rPr>
                        <a:rPr lang="ja-JP" altLang="en-US" i="1">
                          <a:solidFill>
                            <a:srgbClr val="FF0000"/>
                          </a:solidFill>
                          <a:latin typeface="Cambria Math" panose="02040503050406030204" pitchFamily="18" charset="0"/>
                        </a:rPr>
                        <m:t> </m:t>
                      </m:r>
                      <m:sSub>
                        <m:sSubPr>
                          <m:ctrlPr>
                            <a:rPr lang="ja-JP" altLang="en-US" i="1">
                              <a:solidFill>
                                <a:srgbClr val="FF0000"/>
                              </a:solidFill>
                              <a:latin typeface="Cambria Math" panose="02040503050406030204" pitchFamily="18" charset="0"/>
                            </a:rPr>
                          </m:ctrlPr>
                        </m:sSubPr>
                        <m:e>
                          <m:r>
                            <a:rPr lang="ja-JP" altLang="en-US" i="1">
                              <a:solidFill>
                                <a:srgbClr val="FF0000"/>
                              </a:solidFill>
                              <a:latin typeface="Cambria Math" panose="02040503050406030204" pitchFamily="18" charset="0"/>
                            </a:rPr>
                            <m:t>𝑉</m:t>
                          </m:r>
                        </m:e>
                        <m:sub>
                          <m:r>
                            <m:rPr>
                              <m:nor/>
                            </m:rPr>
                            <a:rPr lang="ja-JP" altLang="en-US">
                              <a:solidFill>
                                <a:srgbClr val="FF0000"/>
                              </a:solidFill>
                              <a:latin typeface="Cambria Math" panose="02040503050406030204" pitchFamily="18" charset="0"/>
                            </a:rPr>
                            <m:t>xc</m:t>
                          </m:r>
                        </m:sub>
                      </m:sSub>
                      <m:d>
                        <m:dPr>
                          <m:ctrlPr>
                            <a:rPr lang="ja-JP" altLang="en-US" i="1">
                              <a:solidFill>
                                <a:srgbClr val="FF0000"/>
                              </a:solidFill>
                              <a:latin typeface="Cambria Math" panose="02040503050406030204" pitchFamily="18" charset="0"/>
                            </a:rPr>
                          </m:ctrlPr>
                        </m:dPr>
                        <m:e>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r>
                            <a:rPr lang="ja-JP" altLang="en-US" b="1">
                              <a:solidFill>
                                <a:srgbClr val="FF0000"/>
                              </a:solidFill>
                              <a:latin typeface="Cambria Math" panose="02040503050406030204" pitchFamily="18" charset="0"/>
                            </a:rPr>
                            <m:t>𝐫</m:t>
                          </m:r>
                          <m:r>
                            <a:rPr lang="ja-JP" altLang="en-US">
                              <a:solidFill>
                                <a:srgbClr val="FF0000"/>
                              </a:solidFill>
                              <a:latin typeface="Cambria Math" panose="02040503050406030204" pitchFamily="18" charset="0"/>
                            </a:rPr>
                            <m:t>′</m:t>
                          </m: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3459648" y="1640971"/>
                <a:ext cx="4421530" cy="648126"/>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p:cNvSpPr txBox="1"/>
              <p:nvPr/>
            </p:nvSpPr>
            <p:spPr>
              <a:xfrm>
                <a:off x="706942" y="2366432"/>
                <a:ext cx="7358938" cy="4154984"/>
              </a:xfrm>
              <a:prstGeom prst="rect">
                <a:avLst/>
              </a:prstGeom>
              <a:noFill/>
            </p:spPr>
            <p:txBody>
              <a:bodyPr wrap="none" rtlCol="0">
                <a:spAutoFit/>
              </a:bodyPr>
              <a:lstStyle/>
              <a:p>
                <a:r>
                  <a:rPr kumimoji="1" lang="en-US" altLang="ja-JP" sz="2400" dirty="0" smtClean="0">
                    <a:solidFill>
                      <a:srgbClr val="C00000"/>
                    </a:solidFill>
                  </a:rPr>
                  <a:t>1.Exchane effect.</a:t>
                </a:r>
              </a:p>
              <a:p>
                <a:r>
                  <a:rPr lang="en-US" altLang="ja-JP" sz="2400" dirty="0"/>
                  <a:t> </a:t>
                </a:r>
                <a:r>
                  <a:rPr lang="en-US" altLang="ja-JP" sz="2400" dirty="0" smtClean="0"/>
                  <a:t>  </a:t>
                </a:r>
                <a14:m>
                  <m:oMath xmlns:m="http://schemas.openxmlformats.org/officeDocument/2006/math">
                    <m:r>
                      <a:rPr lang="en-US" altLang="ja-JP" sz="240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m:t>
                        </m:r>
                        <m:r>
                          <a:rPr lang="en-US" altLang="ja-JP" sz="2400" i="1">
                            <a:latin typeface="Cambria Math" panose="02040503050406030204" pitchFamily="18" charset="0"/>
                          </a:rPr>
                          <m:t>𝐻</m:t>
                        </m:r>
                        <m:r>
                          <a:rPr lang="en-US" altLang="ja-JP" sz="2400" i="1">
                            <a:latin typeface="Cambria Math" panose="02040503050406030204" pitchFamily="18" charset="0"/>
                          </a:rPr>
                          <m:t>−</m:t>
                        </m:r>
                        <m:r>
                          <a:rPr lang="en-US" altLang="ja-JP" sz="2400" i="1">
                            <a:latin typeface="Cambria Math" panose="02040503050406030204" pitchFamily="18" charset="0"/>
                          </a:rPr>
                          <m:t>𝐻</m:t>
                        </m:r>
                      </m:e>
                      <m:sub>
                        <m:r>
                          <a:rPr lang="en-US" altLang="ja-JP" sz="2400" i="1">
                            <a:latin typeface="Cambria Math" panose="02040503050406030204" pitchFamily="18" charset="0"/>
                          </a:rPr>
                          <m:t>0</m:t>
                        </m:r>
                      </m:sub>
                    </m:sSub>
                    <m:r>
                      <a:rPr lang="en-US" altLang="ja-JP" sz="2400" i="1">
                        <a:latin typeface="Cambria Math" panose="02040503050406030204" pitchFamily="18" charset="0"/>
                      </a:rPr>
                      <m:t>)</m:t>
                    </m:r>
                  </m:oMath>
                </a14:m>
                <a:r>
                  <a:rPr kumimoji="1" lang="ja-JP" altLang="en-US" sz="2400" dirty="0" smtClean="0"/>
                  <a:t> </a:t>
                </a:r>
                <a:r>
                  <a:rPr kumimoji="1" lang="en-US" altLang="ja-JP" sz="2400" dirty="0" smtClean="0"/>
                  <a:t>makes </a:t>
                </a:r>
                <a:r>
                  <a:rPr kumimoji="1" lang="en-US" altLang="ja-JP" sz="2400" dirty="0" smtClean="0"/>
                  <a:t>jump to another </a:t>
                </a:r>
                <a:r>
                  <a:rPr kumimoji="1" lang="en-US" altLang="ja-JP" sz="2400" dirty="0" smtClean="0"/>
                  <a:t>electron.</a:t>
                </a:r>
                <a:endParaRPr kumimoji="1" lang="en-US" altLang="ja-JP" sz="2400" dirty="0" smtClean="0"/>
              </a:p>
              <a:p>
                <a:r>
                  <a:rPr lang="en-US" altLang="ja-JP" sz="2400" dirty="0"/>
                  <a:t> </a:t>
                </a:r>
                <a:r>
                  <a:rPr lang="en-US" altLang="ja-JP" sz="2400" dirty="0" smtClean="0"/>
                  <a:t>    </a:t>
                </a:r>
                <a:r>
                  <a:rPr lang="en-US" altLang="ja-JP" sz="2400" dirty="0" smtClean="0"/>
                  <a:t>Effect of </a:t>
                </a:r>
                <a:r>
                  <a:rPr lang="en-US" altLang="ja-JP" sz="2400" dirty="0" err="1" smtClean="0"/>
                  <a:t>Fock</a:t>
                </a:r>
                <a:r>
                  <a:rPr lang="en-US" altLang="ja-JP" sz="2400" dirty="0" smtClean="0"/>
                  <a:t> term. (and remove self-interaction) </a:t>
                </a:r>
                <a:endParaRPr lang="en-US" altLang="ja-JP" sz="2400" dirty="0" smtClean="0"/>
              </a:p>
              <a:p>
                <a:endParaRPr lang="en-US" altLang="ja-JP" sz="2400" dirty="0" smtClean="0"/>
              </a:p>
              <a:p>
                <a:r>
                  <a:rPr kumimoji="1" lang="en-US" altLang="ja-JP" sz="2400" dirty="0" smtClean="0">
                    <a:solidFill>
                      <a:srgbClr val="C00000"/>
                    </a:solidFill>
                  </a:rPr>
                  <a:t>2. Correlation effect.</a:t>
                </a:r>
              </a:p>
              <a:p>
                <a:r>
                  <a:rPr lang="en-US" altLang="ja-JP" sz="2400" dirty="0"/>
                  <a:t> </a:t>
                </a:r>
                <a:r>
                  <a:rPr lang="en-US" altLang="ja-JP" sz="2400" dirty="0" smtClean="0"/>
                  <a:t>   When a</a:t>
                </a:r>
                <a:r>
                  <a:rPr lang="ja-JP" altLang="en-US" sz="2400" dirty="0" smtClean="0"/>
                  <a:t> </a:t>
                </a:r>
                <a:r>
                  <a:rPr lang="en-US" altLang="ja-JP" sz="2400" dirty="0" smtClean="0"/>
                  <a:t>test charge is moving in electron sea.</a:t>
                </a:r>
              </a:p>
              <a:p>
                <a:r>
                  <a:rPr kumimoji="1" lang="en-US" altLang="ja-JP" sz="2400" dirty="0" smtClean="0"/>
                  <a:t>        The</a:t>
                </a:r>
                <a:r>
                  <a:rPr lang="en-US" altLang="ja-JP" sz="2400" dirty="0" smtClean="0"/>
                  <a:t> test charge is</a:t>
                </a:r>
                <a:r>
                  <a:rPr kumimoji="1" lang="en-US" altLang="ja-JP" sz="2400" dirty="0" smtClean="0"/>
                  <a:t> moving </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r>
                  <a:rPr kumimoji="1" lang="en-US" altLang="ja-JP" sz="2400" dirty="0" smtClean="0">
                    <a:sym typeface="Wingdings" panose="05000000000000000000" pitchFamily="2" charset="2"/>
                  </a:rPr>
                  <a:t> cause polarization of electrons</a:t>
                </a:r>
              </a:p>
              <a:p>
                <a:r>
                  <a:rPr lang="en-US" altLang="ja-JP" sz="2400" dirty="0">
                    <a:sym typeface="Wingdings" panose="05000000000000000000" pitchFamily="2" charset="2"/>
                  </a:rPr>
                  <a:t> </a:t>
                </a:r>
                <a:r>
                  <a:rPr lang="en-US" altLang="ja-JP" sz="2400" dirty="0" smtClean="0">
                    <a:sym typeface="Wingdings" panose="05000000000000000000" pitchFamily="2" charset="2"/>
                  </a:rPr>
                  <a:t>    </a:t>
                </a:r>
                <a:r>
                  <a:rPr lang="en-US" altLang="ja-JP" sz="2400" dirty="0">
                    <a:sym typeface="Wingdings" panose="05000000000000000000" pitchFamily="2" charset="2"/>
                  </a:rPr>
                  <a:t> </a:t>
                </a:r>
                <a:r>
                  <a:rPr lang="en-US" altLang="ja-JP" sz="2400" dirty="0" smtClean="0">
                    <a:sym typeface="Wingdings" panose="05000000000000000000" pitchFamily="2" charset="2"/>
                  </a:rPr>
                  <a:t>affect force to the test charge.</a:t>
                </a:r>
              </a:p>
              <a:p>
                <a:endParaRPr lang="en-US" altLang="ja-JP" sz="2400" dirty="0">
                  <a:sym typeface="Wingdings" panose="05000000000000000000" pitchFamily="2" charset="2"/>
                </a:endParaRPr>
              </a:p>
              <a:p>
                <a:r>
                  <a:rPr lang="en-US" altLang="ja-JP" sz="2400" u="sng" dirty="0" smtClean="0">
                    <a:sym typeface="Wingdings" panose="05000000000000000000" pitchFamily="2" charset="2"/>
                  </a:rPr>
                  <a:t>Particle of  </a:t>
                </a:r>
                <a14:m>
                  <m:oMath xmlns:m="http://schemas.openxmlformats.org/officeDocument/2006/math">
                    <m:sSub>
                      <m:sSubPr>
                        <m:ctrlPr>
                          <a:rPr lang="en-US" altLang="ja-JP" sz="2400" i="1" u="sng">
                            <a:latin typeface="Cambria Math" panose="02040503050406030204" pitchFamily="18" charset="0"/>
                          </a:rPr>
                        </m:ctrlPr>
                      </m:sSubPr>
                      <m:e>
                        <m:r>
                          <a:rPr lang="en-US" altLang="ja-JP" sz="2400" i="1" u="sng">
                            <a:latin typeface="Cambria Math" panose="02040503050406030204" pitchFamily="18" charset="0"/>
                          </a:rPr>
                          <m:t>𝐻</m:t>
                        </m:r>
                      </m:e>
                      <m:sub>
                        <m:r>
                          <a:rPr lang="en-US" altLang="ja-JP" sz="2400" i="1" u="sng">
                            <a:latin typeface="Cambria Math" panose="02040503050406030204" pitchFamily="18" charset="0"/>
                          </a:rPr>
                          <m:t>0</m:t>
                        </m:r>
                      </m:sub>
                    </m:sSub>
                  </m:oMath>
                </a14:m>
                <a:r>
                  <a:rPr lang="en-US" altLang="ja-JP" sz="2400" u="sng" dirty="0" smtClean="0">
                    <a:sym typeface="Wingdings" panose="05000000000000000000" pitchFamily="2" charset="2"/>
                  </a:rPr>
                  <a:t>  Quasiparticle picture.</a:t>
                </a:r>
                <a:endParaRPr lang="ja-JP" altLang="en-US" sz="2400" u="sng" dirty="0"/>
              </a:p>
            </p:txBody>
          </p:sp>
        </mc:Choice>
        <mc:Fallback>
          <p:sp>
            <p:nvSpPr>
              <p:cNvPr id="12" name="テキスト ボックス 11"/>
              <p:cNvSpPr txBox="1">
                <a:spLocks noRot="1" noChangeAspect="1" noMove="1" noResize="1" noEditPoints="1" noAdjustHandles="1" noChangeArrowheads="1" noChangeShapeType="1" noTextEdit="1"/>
              </p:cNvSpPr>
              <p:nvPr/>
            </p:nvSpPr>
            <p:spPr>
              <a:xfrm>
                <a:off x="706942" y="2366432"/>
                <a:ext cx="7358938" cy="4154984"/>
              </a:xfrm>
              <a:prstGeom prst="rect">
                <a:avLst/>
              </a:prstGeom>
              <a:blipFill rotWithShape="0">
                <a:blip r:embed="rId5"/>
                <a:stretch>
                  <a:fillRect l="-1326" t="-1026" r="-331" b="-249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1144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idx="4294967295"/>
          </p:nvPr>
        </p:nvSpPr>
        <p:spPr>
          <a:xfrm>
            <a:off x="179388" y="260350"/>
            <a:ext cx="8785225" cy="2663825"/>
          </a:xfrm>
        </p:spPr>
        <p:txBody>
          <a:bodyPr/>
          <a:lstStyle/>
          <a:p>
            <a:pPr eaLnBrk="1" hangingPunct="1"/>
            <a:r>
              <a:rPr lang="en-US" altLang="ja-JP" sz="4800" b="1" dirty="0" smtClean="0"/>
              <a:t>The</a:t>
            </a:r>
            <a:r>
              <a:rPr lang="en-US" altLang="ja-JP" sz="4800" b="1" dirty="0" smtClean="0">
                <a:solidFill>
                  <a:srgbClr val="00B0F0"/>
                </a:solidFill>
              </a:rPr>
              <a:t> </a:t>
            </a:r>
            <a:r>
              <a:rPr lang="en-US" altLang="ja-JP" sz="4800" b="1" dirty="0" smtClean="0">
                <a:solidFill>
                  <a:srgbClr val="00B050"/>
                </a:solidFill>
              </a:rPr>
              <a:t>PMT</a:t>
            </a:r>
            <a:r>
              <a:rPr lang="en-US" altLang="ja-JP" sz="4800" b="1" dirty="0" smtClean="0">
                <a:solidFill>
                  <a:srgbClr val="00B0F0"/>
                </a:solidFill>
              </a:rPr>
              <a:t> </a:t>
            </a:r>
            <a:r>
              <a:rPr lang="en-US" altLang="ja-JP" sz="4800" b="1" dirty="0" smtClean="0"/>
              <a:t>method: a new linearized method</a:t>
            </a:r>
            <a:r>
              <a:rPr lang="en-US" altLang="ja-JP" sz="4800" b="1" dirty="0" smtClean="0">
                <a:solidFill>
                  <a:srgbClr val="00B0F0"/>
                </a:solidFill>
              </a:rPr>
              <a:t/>
            </a:r>
            <a:br>
              <a:rPr lang="en-US" altLang="ja-JP" sz="4800" b="1" dirty="0" smtClean="0">
                <a:solidFill>
                  <a:srgbClr val="00B0F0"/>
                </a:solidFill>
              </a:rPr>
            </a:br>
            <a:r>
              <a:rPr lang="en-US" altLang="ja-JP" sz="3600" b="1" dirty="0" smtClean="0">
                <a:solidFill>
                  <a:srgbClr val="00B0F0"/>
                </a:solidFill>
              </a:rPr>
              <a:t/>
            </a:r>
            <a:br>
              <a:rPr lang="en-US" altLang="ja-JP" sz="3600" b="1" dirty="0" smtClean="0">
                <a:solidFill>
                  <a:srgbClr val="00B0F0"/>
                </a:solidFill>
              </a:rPr>
            </a:br>
            <a:r>
              <a:rPr lang="en-US" altLang="ja-JP" sz="3600" b="1" dirty="0" smtClean="0"/>
              <a:t/>
            </a:r>
            <a:br>
              <a:rPr lang="en-US" altLang="ja-JP" sz="3600" b="1" dirty="0" smtClean="0"/>
            </a:br>
            <a:r>
              <a:rPr lang="en-US" altLang="ja-JP" sz="2800" i="1" dirty="0" smtClean="0"/>
              <a:t>Takao </a:t>
            </a:r>
            <a:r>
              <a:rPr lang="en-US" altLang="ja-JP" sz="2800" i="1" dirty="0" err="1" smtClean="0"/>
              <a:t>Kotani</a:t>
            </a:r>
            <a:r>
              <a:rPr lang="en-US" altLang="ja-JP" sz="2800" i="1" dirty="0" smtClean="0"/>
              <a:t> (</a:t>
            </a:r>
            <a:r>
              <a:rPr lang="en-US" altLang="ja-JP" sz="2800" i="1" dirty="0" err="1" smtClean="0"/>
              <a:t>tottori</a:t>
            </a:r>
            <a:r>
              <a:rPr lang="en-US" altLang="ja-JP" sz="2800" i="1" dirty="0" smtClean="0"/>
              <a:t>-u)</a:t>
            </a:r>
            <a:endParaRPr lang="ja-JP" altLang="en-US" sz="2800" i="1" dirty="0" smtClean="0"/>
          </a:p>
        </p:txBody>
      </p:sp>
      <p:sp>
        <p:nvSpPr>
          <p:cNvPr id="9219" name="Rectangle 4"/>
          <p:cNvSpPr>
            <a:spLocks noGrp="1" noChangeArrowheads="1"/>
          </p:cNvSpPr>
          <p:nvPr>
            <p:ph type="body" idx="4294967295"/>
          </p:nvPr>
        </p:nvSpPr>
        <p:spPr>
          <a:xfrm>
            <a:off x="323850" y="3141663"/>
            <a:ext cx="8280400" cy="3513137"/>
          </a:xfrm>
        </p:spPr>
        <p:txBody>
          <a:bodyPr/>
          <a:lstStyle/>
          <a:p>
            <a:pPr eaLnBrk="1" hangingPunct="1">
              <a:buFontTx/>
              <a:buNone/>
              <a:defRPr/>
            </a:pPr>
            <a:r>
              <a:rPr lang="en-US" altLang="ja-JP" sz="3600" dirty="0" smtClean="0"/>
              <a:t>Key point:</a:t>
            </a:r>
          </a:p>
          <a:p>
            <a:pPr eaLnBrk="1" hangingPunct="1">
              <a:buFontTx/>
              <a:buNone/>
              <a:defRPr/>
            </a:pPr>
            <a:r>
              <a:rPr lang="en-US" altLang="ja-JP" sz="3600" dirty="0"/>
              <a:t> </a:t>
            </a:r>
            <a:r>
              <a:rPr lang="en-US" altLang="ja-JP" sz="3600" dirty="0" smtClean="0"/>
              <a:t>     1. Iteration cycle.   </a:t>
            </a:r>
          </a:p>
          <a:p>
            <a:pPr eaLnBrk="1" hangingPunct="1">
              <a:buFontTx/>
              <a:buNone/>
              <a:defRPr/>
            </a:pPr>
            <a:r>
              <a:rPr lang="en-US" altLang="ja-JP" sz="3600" dirty="0"/>
              <a:t> </a:t>
            </a:r>
            <a:r>
              <a:rPr lang="en-US" altLang="ja-JP" sz="3600" dirty="0" smtClean="0"/>
              <a:t>     2. </a:t>
            </a:r>
            <a:r>
              <a:rPr lang="en-US" altLang="ja-JP" sz="3600" dirty="0" err="1" smtClean="0"/>
              <a:t>eigenfunctions</a:t>
            </a:r>
            <a:r>
              <a:rPr lang="en-US" altLang="ja-JP" sz="3600" dirty="0" smtClean="0"/>
              <a:t> are expanded with</a:t>
            </a:r>
          </a:p>
          <a:p>
            <a:pPr eaLnBrk="1" hangingPunct="1">
              <a:buFontTx/>
              <a:buNone/>
              <a:defRPr/>
            </a:pPr>
            <a:r>
              <a:rPr lang="en-US" altLang="ja-JP" sz="3600" dirty="0"/>
              <a:t> </a:t>
            </a:r>
            <a:r>
              <a:rPr lang="en-US" altLang="ja-JP" sz="3600" dirty="0" smtClean="0"/>
              <a:t>          APWs(augmented plane wave)</a:t>
            </a:r>
          </a:p>
          <a:p>
            <a:pPr eaLnBrk="1" hangingPunct="1">
              <a:buFontTx/>
              <a:buNone/>
              <a:defRPr/>
            </a:pPr>
            <a:r>
              <a:rPr lang="en-US" altLang="ja-JP" sz="3600" dirty="0"/>
              <a:t> </a:t>
            </a:r>
            <a:r>
              <a:rPr lang="en-US" altLang="ja-JP" sz="3600" dirty="0" smtClean="0"/>
              <a:t>          and MTOs(muffin-tin orbital)</a:t>
            </a:r>
            <a:endParaRPr lang="en-US" altLang="ja-JP" sz="3600" dirty="0"/>
          </a:p>
        </p:txBody>
      </p:sp>
      <p:sp>
        <p:nvSpPr>
          <p:cNvPr id="4" name="テキスト ボックス 6"/>
          <p:cNvSpPr txBox="1">
            <a:spLocks noChangeArrowheads="1"/>
          </p:cNvSpPr>
          <p:nvPr/>
        </p:nvSpPr>
        <p:spPr bwMode="auto">
          <a:xfrm>
            <a:off x="3779838" y="1557338"/>
            <a:ext cx="4752975" cy="708025"/>
          </a:xfrm>
          <a:prstGeom prst="rect">
            <a:avLst/>
          </a:prstGeom>
          <a:noFill/>
          <a:ln w="9525">
            <a:solidFill>
              <a:schemeClr val="accent1">
                <a:shade val="95000"/>
                <a:satMod val="105000"/>
              </a:schemeClr>
            </a:solidFill>
            <a:miter lim="800000"/>
            <a:headEnd/>
            <a:tailEnd/>
          </a:ln>
        </p:spPr>
        <p:txBody>
          <a:bodyPr>
            <a:spAutoFit/>
          </a:bodyPr>
          <a:lstStyle/>
          <a:p>
            <a:pPr>
              <a:defRPr/>
            </a:pPr>
            <a:r>
              <a:rPr lang="en-US" altLang="ja-JP" sz="4000" b="1" dirty="0">
                <a:solidFill>
                  <a:srgbClr val="00B050"/>
                </a:solidFill>
              </a:rPr>
              <a:t>PMT</a:t>
            </a:r>
            <a:r>
              <a:rPr lang="en-US" altLang="ja-JP" sz="4000" dirty="0"/>
              <a:t> =A</a:t>
            </a:r>
            <a:r>
              <a:rPr lang="en-US" altLang="ja-JP" sz="4000" b="1" u="sng" dirty="0">
                <a:solidFill>
                  <a:srgbClr val="00B050"/>
                </a:solidFill>
              </a:rPr>
              <a:t>P</a:t>
            </a:r>
            <a:r>
              <a:rPr lang="en-US" altLang="ja-JP" sz="4000" dirty="0"/>
              <a:t>W + </a:t>
            </a:r>
            <a:r>
              <a:rPr lang="en-US" altLang="ja-JP" sz="4000" b="1" u="sng" dirty="0">
                <a:solidFill>
                  <a:srgbClr val="00B050"/>
                </a:solidFill>
              </a:rPr>
              <a:t>MT</a:t>
            </a:r>
            <a:r>
              <a:rPr lang="en-US" altLang="ja-JP" sz="4000" dirty="0"/>
              <a:t>O</a:t>
            </a:r>
            <a:endParaRPr lang="ja-JP" altLang="en-US" sz="4000" dirty="0"/>
          </a:p>
        </p:txBody>
      </p:sp>
      <p:sp>
        <p:nvSpPr>
          <p:cNvPr id="13317" name="テキスト ボックス 9"/>
          <p:cNvSpPr txBox="1">
            <a:spLocks noChangeArrowheads="1"/>
          </p:cNvSpPr>
          <p:nvPr/>
        </p:nvSpPr>
        <p:spPr bwMode="auto">
          <a:xfrm>
            <a:off x="7380288" y="2276475"/>
            <a:ext cx="144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Muffin-tin</a:t>
            </a:r>
            <a:endParaRPr lang="ja-JP" altLang="en-US" sz="2400"/>
          </a:p>
        </p:txBody>
      </p:sp>
    </p:spTree>
    <p:extLst>
      <p:ext uri="{BB962C8B-B14F-4D97-AF65-F5344CB8AC3E}">
        <p14:creationId xmlns:p14="http://schemas.microsoft.com/office/powerpoint/2010/main" val="19174279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Rectangle 2"/>
          <p:cNvSpPr>
            <a:spLocks noGrp="1" noChangeArrowheads="1"/>
          </p:cNvSpPr>
          <p:nvPr>
            <p:ph type="title" idx="4294967295"/>
          </p:nvPr>
        </p:nvSpPr>
        <p:spPr>
          <a:xfrm>
            <a:off x="0" y="116632"/>
            <a:ext cx="9144000" cy="533400"/>
          </a:xfrm>
        </p:spPr>
        <p:txBody>
          <a:bodyPr/>
          <a:lstStyle/>
          <a:p>
            <a:r>
              <a:rPr lang="en-US" altLang="ja-JP" sz="3000" dirty="0" smtClean="0">
                <a:solidFill>
                  <a:schemeClr val="accent2"/>
                </a:solidFill>
                <a:latin typeface="Comic Sans MS" pitchFamily="66" charset="0"/>
                <a:ea typeface="ＭＳ Ｐゴシック" pitchFamily="50" charset="-128"/>
              </a:rPr>
              <a:t>GW approximation</a:t>
            </a:r>
            <a:r>
              <a:rPr lang="ja-JP" altLang="en-US" sz="3000" dirty="0" smtClean="0">
                <a:solidFill>
                  <a:schemeClr val="accent2"/>
                </a:solidFill>
                <a:latin typeface="Comic Sans MS" pitchFamily="66" charset="0"/>
                <a:ea typeface="ＭＳ Ｐゴシック" pitchFamily="50" charset="-128"/>
              </a:rPr>
              <a:t> ：　</a:t>
            </a:r>
            <a:r>
              <a:rPr lang="ja-JP" altLang="en-US" sz="2400" dirty="0" smtClean="0">
                <a:solidFill>
                  <a:schemeClr val="accent2"/>
                </a:solidFill>
                <a:latin typeface="Comic Sans MS" pitchFamily="66" charset="0"/>
                <a:ea typeface="ＭＳ Ｐゴシック" pitchFamily="50" charset="-128"/>
              </a:rPr>
              <a:t>１電子波動関数の時間発展</a:t>
            </a:r>
          </a:p>
        </p:txBody>
      </p:sp>
      <p:sp>
        <p:nvSpPr>
          <p:cNvPr id="1038" name="Line 13"/>
          <p:cNvSpPr>
            <a:spLocks noChangeShapeType="1"/>
          </p:cNvSpPr>
          <p:nvPr/>
        </p:nvSpPr>
        <p:spPr bwMode="auto">
          <a:xfrm>
            <a:off x="4191000" y="2438400"/>
            <a:ext cx="0" cy="838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triangle" w="med" len="med"/>
              </a14:hiddenLine>
            </a:ext>
          </a:extLst>
        </p:spPr>
        <p:txBody>
          <a:bodyPr wrap="none">
            <a:spAutoFit/>
          </a:bodyPr>
          <a:lstStyle/>
          <a:p>
            <a:endParaRPr lang="ja-JP" altLang="en-US"/>
          </a:p>
        </p:txBody>
      </p:sp>
      <p:sp>
        <p:nvSpPr>
          <p:cNvPr id="1039" name="Line 14"/>
          <p:cNvSpPr>
            <a:spLocks noChangeShapeType="1"/>
          </p:cNvSpPr>
          <p:nvPr/>
        </p:nvSpPr>
        <p:spPr bwMode="auto">
          <a:xfrm>
            <a:off x="4191000" y="2362200"/>
            <a:ext cx="0" cy="838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44450">
                <a:solidFill>
                  <a:srgbClr val="000000"/>
                </a:solidFill>
                <a:round/>
                <a:headEnd/>
                <a:tailEnd type="triangle" w="med" len="med"/>
              </a14:hiddenLine>
            </a:ext>
          </a:extLst>
        </p:spPr>
        <p:txBody>
          <a:bodyPr wrap="none">
            <a:spAutoFit/>
          </a:bodyPr>
          <a:lstStyle/>
          <a:p>
            <a:endParaRPr lang="ja-JP" altLang="en-US"/>
          </a:p>
        </p:txBody>
      </p:sp>
      <p:sp>
        <p:nvSpPr>
          <p:cNvPr id="1040" name="Rectangle 15"/>
          <p:cNvSpPr>
            <a:spLocks noChangeArrowheads="1"/>
          </p:cNvSpPr>
          <p:nvPr/>
        </p:nvSpPr>
        <p:spPr bwMode="auto">
          <a:xfrm>
            <a:off x="0" y="930944"/>
            <a:ext cx="91440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tabLst>
                <a:tab pos="746125" algn="l"/>
              </a:tabLst>
              <a:defRPr sz="3200">
                <a:solidFill>
                  <a:schemeClr val="tx1"/>
                </a:solidFill>
                <a:latin typeface="Comic Sans MS" pitchFamily="66" charset="0"/>
                <a:ea typeface="ＭＳ Ｐゴシック" pitchFamily="50" charset="-128"/>
              </a:defRPr>
            </a:lvl1pPr>
            <a:lvl2pPr marL="742950" indent="-285750" eaLnBrk="0" hangingPunct="0">
              <a:tabLst>
                <a:tab pos="746125" algn="l"/>
              </a:tabLst>
              <a:defRPr sz="3200">
                <a:solidFill>
                  <a:schemeClr val="tx1"/>
                </a:solidFill>
                <a:latin typeface="Comic Sans MS" pitchFamily="66" charset="0"/>
                <a:ea typeface="ＭＳ Ｐゴシック" pitchFamily="50" charset="-128"/>
              </a:defRPr>
            </a:lvl2pPr>
            <a:lvl3pPr marL="1143000" indent="-228600" eaLnBrk="0" hangingPunct="0">
              <a:tabLst>
                <a:tab pos="746125" algn="l"/>
              </a:tabLst>
              <a:defRPr sz="3200">
                <a:solidFill>
                  <a:schemeClr val="tx1"/>
                </a:solidFill>
                <a:latin typeface="Comic Sans MS" pitchFamily="66" charset="0"/>
                <a:ea typeface="ＭＳ Ｐゴシック" pitchFamily="50" charset="-128"/>
              </a:defRPr>
            </a:lvl3pPr>
            <a:lvl4pPr marL="1600200" indent="-228600" eaLnBrk="0" hangingPunct="0">
              <a:tabLst>
                <a:tab pos="746125" algn="l"/>
              </a:tabLst>
              <a:defRPr sz="3200">
                <a:solidFill>
                  <a:schemeClr val="tx1"/>
                </a:solidFill>
                <a:latin typeface="Comic Sans MS" pitchFamily="66" charset="0"/>
                <a:ea typeface="ＭＳ Ｐゴシック" pitchFamily="50" charset="-128"/>
              </a:defRPr>
            </a:lvl4pPr>
            <a:lvl5pPr marL="2057400" indent="-228600" eaLnBrk="0" hangingPunct="0">
              <a:tabLst>
                <a:tab pos="746125" algn="l"/>
              </a:tabLst>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tabLst>
                <a:tab pos="746125" algn="l"/>
              </a:tabLst>
              <a:defRPr sz="3200">
                <a:solidFill>
                  <a:schemeClr val="tx1"/>
                </a:solidFill>
                <a:latin typeface="Comic Sans MS" pitchFamily="66" charset="0"/>
                <a:ea typeface="ＭＳ Ｐゴシック" pitchFamily="50" charset="-128"/>
              </a:defRPr>
            </a:lvl9pPr>
          </a:lstStyle>
          <a:p>
            <a:pPr eaLnBrk="1" hangingPunct="1"/>
            <a:r>
              <a:rPr lang="en-US" altLang="ja-JP" sz="2000" dirty="0"/>
              <a:t>Start from any </a:t>
            </a:r>
            <a:r>
              <a:rPr lang="en-US" altLang="ja-JP" sz="4000" i="1" dirty="0" smtClean="0">
                <a:solidFill>
                  <a:schemeClr val="accent2"/>
                </a:solidFill>
                <a:latin typeface="Times New Roman" pitchFamily="18" charset="0"/>
              </a:rPr>
              <a:t>H</a:t>
            </a:r>
            <a:r>
              <a:rPr lang="en-US" altLang="ja-JP" sz="4000" baseline="-25000" dirty="0" smtClean="0">
                <a:solidFill>
                  <a:schemeClr val="accent2"/>
                </a:solidFill>
                <a:latin typeface="Times New Roman" pitchFamily="18" charset="0"/>
              </a:rPr>
              <a:t>0</a:t>
            </a:r>
            <a:endParaRPr lang="en-US" altLang="ja-JP" sz="2800" baseline="-25000" dirty="0">
              <a:solidFill>
                <a:schemeClr val="accent2"/>
              </a:solidFill>
            </a:endParaRPr>
          </a:p>
          <a:p>
            <a:pPr algn="l" eaLnBrk="1" hangingPunct="1"/>
            <a:endParaRPr lang="en-US" altLang="ja-JP" sz="2800" dirty="0">
              <a:solidFill>
                <a:schemeClr val="accent2"/>
              </a:solidFill>
            </a:endParaRPr>
          </a:p>
          <a:p>
            <a:pPr algn="l" eaLnBrk="1" hangingPunct="1"/>
            <a:r>
              <a:rPr lang="en-US" altLang="ja-JP" sz="2800" dirty="0">
                <a:solidFill>
                  <a:schemeClr val="accent2"/>
                </a:solidFill>
              </a:rPr>
              <a:t>1.</a:t>
            </a:r>
          </a:p>
          <a:p>
            <a:pPr algn="l" eaLnBrk="1" hangingPunct="1"/>
            <a:endParaRPr lang="en-US" altLang="ja-JP" sz="2800" dirty="0">
              <a:solidFill>
                <a:schemeClr val="accent2"/>
              </a:solidFill>
            </a:endParaRPr>
          </a:p>
          <a:p>
            <a:pPr algn="l" eaLnBrk="1" hangingPunct="1"/>
            <a:r>
              <a:rPr lang="en-US" altLang="ja-JP" sz="2800" dirty="0">
                <a:solidFill>
                  <a:schemeClr val="accent2"/>
                </a:solidFill>
              </a:rPr>
              <a:t>2.</a:t>
            </a:r>
          </a:p>
          <a:p>
            <a:pPr algn="l" eaLnBrk="1" hangingPunct="1"/>
            <a:r>
              <a:rPr lang="ja-JP" altLang="en-US" sz="2800" dirty="0" smtClean="0">
                <a:solidFill>
                  <a:schemeClr val="accent2"/>
                </a:solidFill>
              </a:rPr>
              <a:t>　　</a:t>
            </a:r>
            <a:endParaRPr lang="en-US" altLang="ja-JP" sz="2800" dirty="0">
              <a:solidFill>
                <a:schemeClr val="accent2"/>
              </a:solidFill>
            </a:endParaRPr>
          </a:p>
          <a:p>
            <a:pPr algn="l" eaLnBrk="1" hangingPunct="1"/>
            <a:endParaRPr lang="en-US" altLang="ja-JP" sz="2800" dirty="0" smtClean="0">
              <a:solidFill>
                <a:schemeClr val="accent2"/>
              </a:solidFill>
            </a:endParaRPr>
          </a:p>
          <a:p>
            <a:pPr eaLnBrk="1" hangingPunct="1"/>
            <a:endParaRPr lang="en-US" altLang="ja-JP" sz="2800" dirty="0" smtClean="0">
              <a:solidFill>
                <a:schemeClr val="accent2"/>
              </a:solidFill>
            </a:endParaRPr>
          </a:p>
          <a:p>
            <a:pPr eaLnBrk="1" hangingPunct="1"/>
            <a:r>
              <a:rPr lang="en-US" altLang="ja-JP" sz="2800" dirty="0" smtClean="0">
                <a:solidFill>
                  <a:schemeClr val="accent2"/>
                </a:solidFill>
              </a:rPr>
              <a:t>3</a:t>
            </a:r>
            <a:r>
              <a:rPr lang="en-US" altLang="ja-JP" sz="2800" dirty="0">
                <a:solidFill>
                  <a:schemeClr val="accent2"/>
                </a:solidFill>
              </a:rPr>
              <a:t>.</a:t>
            </a:r>
          </a:p>
          <a:p>
            <a:pPr algn="l" eaLnBrk="1" hangingPunct="1"/>
            <a:endParaRPr lang="en-US" altLang="ja-JP" sz="2800" dirty="0">
              <a:solidFill>
                <a:schemeClr val="accent2"/>
              </a:solidFill>
            </a:endParaRPr>
          </a:p>
          <a:p>
            <a:pPr algn="l" eaLnBrk="1" hangingPunct="1"/>
            <a:endParaRPr lang="en-US" altLang="ja-JP" sz="2800" dirty="0">
              <a:solidFill>
                <a:schemeClr val="accent2"/>
              </a:solidFill>
            </a:endParaRPr>
          </a:p>
          <a:p>
            <a:pPr algn="l" eaLnBrk="1" hangingPunct="1"/>
            <a:endParaRPr lang="en-US" altLang="ja-JP" sz="2800" dirty="0">
              <a:solidFill>
                <a:schemeClr val="accent2"/>
              </a:solidFill>
            </a:endParaRPr>
          </a:p>
        </p:txBody>
      </p:sp>
      <p:graphicFrame>
        <p:nvGraphicFramePr>
          <p:cNvPr id="1026" name="Object 16"/>
          <p:cNvGraphicFramePr>
            <a:graphicFrameLocks noChangeAspect="1"/>
          </p:cNvGraphicFramePr>
          <p:nvPr>
            <p:extLst/>
          </p:nvPr>
        </p:nvGraphicFramePr>
        <p:xfrm>
          <a:off x="515938" y="1624013"/>
          <a:ext cx="4511675" cy="1157287"/>
        </p:xfrm>
        <a:graphic>
          <a:graphicData uri="http://schemas.openxmlformats.org/presentationml/2006/ole">
            <mc:AlternateContent xmlns:mc="http://schemas.openxmlformats.org/markup-compatibility/2006">
              <mc:Choice xmlns:v="urn:schemas-microsoft-com:vml" Requires="v">
                <p:oleObj spid="_x0000_s52341" name="Equation" r:id="rId4" imgW="4889160" imgH="1269720" progId="Equation.DSMT4">
                  <p:embed/>
                </p:oleObj>
              </mc:Choice>
              <mc:Fallback>
                <p:oleObj name="Equation" r:id="rId4" imgW="4889160" imgH="1269720" progId="Equation.DSMT4">
                  <p:embed/>
                  <p:pic>
                    <p:nvPicPr>
                      <p:cNvPr id="0" name=""/>
                      <p:cNvPicPr>
                        <a:picLocks noChangeAspect="1" noChangeArrowheads="1"/>
                      </p:cNvPicPr>
                      <p:nvPr/>
                    </p:nvPicPr>
                    <p:blipFill>
                      <a:blip r:embed="rId5"/>
                      <a:srcRect/>
                      <a:stretch>
                        <a:fillRect/>
                      </a:stretch>
                    </p:blipFill>
                    <p:spPr bwMode="auto">
                      <a:xfrm>
                        <a:off x="515938" y="1624013"/>
                        <a:ext cx="4511675" cy="1157287"/>
                      </a:xfrm>
                      <a:prstGeom prst="rect">
                        <a:avLst/>
                      </a:prstGeom>
                      <a:solidFill>
                        <a:srgbClr val="CCFFCC"/>
                      </a:solidFill>
                      <a:ln>
                        <a:noFill/>
                      </a:ln>
                      <a:effectLst/>
                      <a:extLst/>
                    </p:spPr>
                  </p:pic>
                </p:oleObj>
              </mc:Fallback>
            </mc:AlternateContent>
          </a:graphicData>
        </a:graphic>
      </p:graphicFrame>
      <p:sp>
        <p:nvSpPr>
          <p:cNvPr id="1041" name="Rectangle 17"/>
          <p:cNvSpPr>
            <a:spLocks noChangeArrowheads="1"/>
          </p:cNvSpPr>
          <p:nvPr/>
        </p:nvSpPr>
        <p:spPr bwMode="auto">
          <a:xfrm>
            <a:off x="6228184" y="980728"/>
            <a:ext cx="2119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 </a:t>
            </a:r>
            <a:r>
              <a:rPr lang="en-US" altLang="ja-JP" sz="2400" dirty="0" err="1"/>
              <a:t>e,g</a:t>
            </a:r>
            <a:r>
              <a:rPr lang="en-US" altLang="ja-JP" sz="2400" dirty="0"/>
              <a:t>.</a:t>
            </a:r>
            <a:r>
              <a:rPr lang="en-US" altLang="ja-JP" sz="2800" dirty="0"/>
              <a:t>  </a:t>
            </a:r>
            <a:r>
              <a:rPr lang="en-US" altLang="ja-JP" sz="2800" dirty="0">
                <a:solidFill>
                  <a:schemeClr val="accent2"/>
                </a:solidFill>
                <a:latin typeface="Times New Roman" pitchFamily="18" charset="0"/>
                <a:sym typeface="Symbol" pitchFamily="18" charset="2"/>
              </a:rPr>
              <a:t> </a:t>
            </a:r>
            <a:r>
              <a:rPr lang="en-US" altLang="ja-JP" sz="2800" i="1" dirty="0">
                <a:solidFill>
                  <a:schemeClr val="accent2"/>
                </a:solidFill>
                <a:latin typeface="Times New Roman" pitchFamily="18" charset="0"/>
              </a:rPr>
              <a:t>H</a:t>
            </a:r>
            <a:r>
              <a:rPr lang="en-US" altLang="ja-JP" sz="2800" dirty="0">
                <a:solidFill>
                  <a:schemeClr val="accent2"/>
                </a:solidFill>
                <a:latin typeface="Times New Roman" pitchFamily="18" charset="0"/>
              </a:rPr>
              <a:t> </a:t>
            </a:r>
            <a:r>
              <a:rPr lang="en-US" altLang="ja-JP" sz="2800" baseline="30000" dirty="0">
                <a:solidFill>
                  <a:schemeClr val="accent2"/>
                </a:solidFill>
                <a:latin typeface="Times New Roman" pitchFamily="18" charset="0"/>
              </a:rPr>
              <a:t>LDA</a:t>
            </a:r>
            <a:endParaRPr lang="en-US" altLang="ja-JP" sz="2800" dirty="0">
              <a:latin typeface="Times New Roman" pitchFamily="18" charset="0"/>
            </a:endParaRPr>
          </a:p>
        </p:txBody>
      </p:sp>
      <p:graphicFrame>
        <p:nvGraphicFramePr>
          <p:cNvPr id="1027" name="Object 18"/>
          <p:cNvGraphicFramePr>
            <a:graphicFrameLocks noChangeAspect="1"/>
          </p:cNvGraphicFramePr>
          <p:nvPr>
            <p:extLst/>
          </p:nvPr>
        </p:nvGraphicFramePr>
        <p:xfrm>
          <a:off x="500062" y="2924944"/>
          <a:ext cx="2029883" cy="444500"/>
        </p:xfrm>
        <a:graphic>
          <a:graphicData uri="http://schemas.openxmlformats.org/presentationml/2006/ole">
            <mc:AlternateContent xmlns:mc="http://schemas.openxmlformats.org/markup-compatibility/2006">
              <mc:Choice xmlns:v="urn:schemas-microsoft-com:vml" Requires="v">
                <p:oleObj spid="_x0000_s52342" name="Equation" r:id="rId6" imgW="1739880" imgH="380880" progId="Equation.DSMT4">
                  <p:embed/>
                </p:oleObj>
              </mc:Choice>
              <mc:Fallback>
                <p:oleObj name="Equation" r:id="rId6" imgW="1739880" imgH="3808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2" y="2924944"/>
                        <a:ext cx="2029883" cy="444500"/>
                      </a:xfrm>
                      <a:prstGeom prst="rect">
                        <a:avLst/>
                      </a:prstGeom>
                      <a:solidFill>
                        <a:srgbClr val="CCFFCC"/>
                      </a:solidFill>
                      <a:ln>
                        <a:noFill/>
                      </a:ln>
                      <a:effectLst/>
                      <a:extLst/>
                    </p:spPr>
                  </p:pic>
                </p:oleObj>
              </mc:Fallback>
            </mc:AlternateContent>
          </a:graphicData>
        </a:graphic>
      </p:graphicFrame>
      <p:sp>
        <p:nvSpPr>
          <p:cNvPr id="1042" name="Rectangle 19"/>
          <p:cNvSpPr>
            <a:spLocks noChangeArrowheads="1"/>
          </p:cNvSpPr>
          <p:nvPr/>
        </p:nvSpPr>
        <p:spPr bwMode="auto">
          <a:xfrm>
            <a:off x="2508458" y="2857500"/>
            <a:ext cx="3605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Polarization function</a:t>
            </a:r>
          </a:p>
        </p:txBody>
      </p:sp>
      <p:graphicFrame>
        <p:nvGraphicFramePr>
          <p:cNvPr id="1028" name="Object 20"/>
          <p:cNvGraphicFramePr>
            <a:graphicFrameLocks noChangeAspect="1"/>
          </p:cNvGraphicFramePr>
          <p:nvPr>
            <p:extLst>
              <p:ext uri="{D42A27DB-BD31-4B8C-83A1-F6EECF244321}">
                <p14:modId xmlns:p14="http://schemas.microsoft.com/office/powerpoint/2010/main" val="1915764127"/>
              </p:ext>
            </p:extLst>
          </p:nvPr>
        </p:nvGraphicFramePr>
        <p:xfrm>
          <a:off x="450001" y="5065994"/>
          <a:ext cx="2919809" cy="1447800"/>
        </p:xfrm>
        <a:graphic>
          <a:graphicData uri="http://schemas.openxmlformats.org/presentationml/2006/ole">
            <mc:AlternateContent xmlns:mc="http://schemas.openxmlformats.org/markup-compatibility/2006">
              <mc:Choice xmlns:v="urn:schemas-microsoft-com:vml" Requires="v">
                <p:oleObj spid="_x0000_s52343" name="Equation" r:id="rId8" imgW="2768400" imgH="1447560" progId="Equation.DSMT4">
                  <p:embed/>
                </p:oleObj>
              </mc:Choice>
              <mc:Fallback>
                <p:oleObj name="Equation" r:id="rId8" imgW="2768400" imgH="1447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01" y="5065994"/>
                        <a:ext cx="2919809" cy="1447800"/>
                      </a:xfrm>
                      <a:prstGeom prst="rect">
                        <a:avLst/>
                      </a:prstGeom>
                      <a:solidFill>
                        <a:srgbClr val="CCFFCC"/>
                      </a:solidFill>
                      <a:ln>
                        <a:noFill/>
                      </a:ln>
                      <a:effectLst/>
                      <a:extLst/>
                    </p:spPr>
                  </p:pic>
                </p:oleObj>
              </mc:Fallback>
            </mc:AlternateContent>
          </a:graphicData>
        </a:graphic>
      </p:graphicFrame>
      <p:sp>
        <p:nvSpPr>
          <p:cNvPr id="1043" name="Rectangle 21"/>
          <p:cNvSpPr>
            <a:spLocks noChangeArrowheads="1"/>
          </p:cNvSpPr>
          <p:nvPr/>
        </p:nvSpPr>
        <p:spPr bwMode="auto">
          <a:xfrm>
            <a:off x="3252926" y="5018832"/>
            <a:ext cx="591379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i="1" dirty="0"/>
              <a:t>W </a:t>
            </a:r>
            <a:r>
              <a:rPr lang="en-US" altLang="ja-JP" sz="2800" dirty="0"/>
              <a:t>in the </a:t>
            </a:r>
            <a:r>
              <a:rPr lang="en-US" altLang="ja-JP" sz="2800" dirty="0" smtClean="0"/>
              <a:t>RPA</a:t>
            </a:r>
          </a:p>
          <a:p>
            <a:pPr algn="l" eaLnBrk="1" hangingPunct="1"/>
            <a:r>
              <a:rPr lang="en-US" altLang="ja-JP" sz="2800" dirty="0" smtClean="0"/>
              <a:t>(time-dependent </a:t>
            </a:r>
            <a:r>
              <a:rPr lang="en-US" altLang="ja-JP" sz="2800" dirty="0" err="1" smtClean="0"/>
              <a:t>Hartree</a:t>
            </a:r>
            <a:r>
              <a:rPr lang="en-US" altLang="ja-JP" sz="2800" dirty="0" smtClean="0"/>
              <a:t> approx.)</a:t>
            </a:r>
            <a:endParaRPr lang="en-US" altLang="ja-JP" sz="2800" dirty="0"/>
          </a:p>
        </p:txBody>
      </p:sp>
      <p:sp>
        <p:nvSpPr>
          <p:cNvPr id="1048" name="Oval 24"/>
          <p:cNvSpPr>
            <a:spLocks noChangeArrowheads="1"/>
          </p:cNvSpPr>
          <p:nvPr/>
        </p:nvSpPr>
        <p:spPr bwMode="auto">
          <a:xfrm>
            <a:off x="6594896" y="4125921"/>
            <a:ext cx="1752600" cy="609600"/>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1033" name="Object 30"/>
          <p:cNvGraphicFramePr>
            <a:graphicFrameLocks noChangeAspect="1"/>
          </p:cNvGraphicFramePr>
          <p:nvPr>
            <p:extLst/>
          </p:nvPr>
        </p:nvGraphicFramePr>
        <p:xfrm>
          <a:off x="7386984" y="4902721"/>
          <a:ext cx="485775" cy="431800"/>
        </p:xfrm>
        <a:graphic>
          <a:graphicData uri="http://schemas.openxmlformats.org/presentationml/2006/ole">
            <mc:AlternateContent xmlns:mc="http://schemas.openxmlformats.org/markup-compatibility/2006">
              <mc:Choice xmlns:v="urn:schemas-microsoft-com:vml" Requires="v">
                <p:oleObj spid="_x0000_s52344" name="Equation" r:id="rId10" imgW="380880" imgH="431640" progId="Equation.DSMT4">
                  <p:embed/>
                </p:oleObj>
              </mc:Choice>
              <mc:Fallback>
                <p:oleObj name="Equation" r:id="rId10"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6984" y="4902721"/>
                        <a:ext cx="485775"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 name="Object 31"/>
          <p:cNvGraphicFramePr>
            <a:graphicFrameLocks noChangeAspect="1"/>
          </p:cNvGraphicFramePr>
          <p:nvPr>
            <p:extLst/>
          </p:nvPr>
        </p:nvGraphicFramePr>
        <p:xfrm>
          <a:off x="7302921" y="3516321"/>
          <a:ext cx="487363" cy="431800"/>
        </p:xfrm>
        <a:graphic>
          <a:graphicData uri="http://schemas.openxmlformats.org/presentationml/2006/ole">
            <mc:AlternateContent xmlns:mc="http://schemas.openxmlformats.org/markup-compatibility/2006">
              <mc:Choice xmlns:v="urn:schemas-microsoft-com:vml" Requires="v">
                <p:oleObj spid="_x0000_s52345" name="Equation" r:id="rId12" imgW="380880" imgH="431640" progId="Equation.DSMT4">
                  <p:embed/>
                </p:oleObj>
              </mc:Choice>
              <mc:Fallback>
                <p:oleObj name="Equation" r:id="rId12"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2921" y="3516321"/>
                        <a:ext cx="487363"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9" name="Line 38"/>
          <p:cNvSpPr>
            <a:spLocks noChangeShapeType="1"/>
          </p:cNvSpPr>
          <p:nvPr/>
        </p:nvSpPr>
        <p:spPr bwMode="auto">
          <a:xfrm>
            <a:off x="7531521" y="4583121"/>
            <a:ext cx="1524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0" name="Line 39"/>
          <p:cNvSpPr>
            <a:spLocks noChangeShapeType="1"/>
          </p:cNvSpPr>
          <p:nvPr/>
        </p:nvSpPr>
        <p:spPr bwMode="auto">
          <a:xfrm rot="1500000" flipV="1">
            <a:off x="7455321" y="3973521"/>
            <a:ext cx="30163" cy="1539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1" name="Line 40"/>
          <p:cNvSpPr>
            <a:spLocks noChangeShapeType="1"/>
          </p:cNvSpPr>
          <p:nvPr/>
        </p:nvSpPr>
        <p:spPr bwMode="auto">
          <a:xfrm>
            <a:off x="7455321" y="4125921"/>
            <a:ext cx="123825" cy="127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2" name="Line 41"/>
          <p:cNvSpPr>
            <a:spLocks noChangeShapeType="1"/>
          </p:cNvSpPr>
          <p:nvPr/>
        </p:nvSpPr>
        <p:spPr bwMode="auto">
          <a:xfrm rot="1500000" flipV="1">
            <a:off x="7591772" y="4739209"/>
            <a:ext cx="31750" cy="1539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1053" name="AutoShape 52"/>
          <p:cNvSpPr>
            <a:spLocks noChangeArrowheads="1"/>
          </p:cNvSpPr>
          <p:nvPr/>
        </p:nvSpPr>
        <p:spPr bwMode="auto">
          <a:xfrm>
            <a:off x="6464721" y="4354521"/>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sp>
        <p:nvSpPr>
          <p:cNvPr id="1054" name="AutoShape 53"/>
          <p:cNvSpPr>
            <a:spLocks noChangeArrowheads="1"/>
          </p:cNvSpPr>
          <p:nvPr/>
        </p:nvSpPr>
        <p:spPr bwMode="auto">
          <a:xfrm>
            <a:off x="8217321" y="4278321"/>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2" name="オブジェクト 1"/>
          <p:cNvGraphicFramePr>
            <a:graphicFrameLocks noChangeAspect="1"/>
          </p:cNvGraphicFramePr>
          <p:nvPr>
            <p:extLst>
              <p:ext uri="{D42A27DB-BD31-4B8C-83A1-F6EECF244321}">
                <p14:modId xmlns:p14="http://schemas.microsoft.com/office/powerpoint/2010/main" val="3337294111"/>
              </p:ext>
            </p:extLst>
          </p:nvPr>
        </p:nvGraphicFramePr>
        <p:xfrm>
          <a:off x="450001" y="3567113"/>
          <a:ext cx="5369774" cy="1228725"/>
        </p:xfrm>
        <a:graphic>
          <a:graphicData uri="http://schemas.openxmlformats.org/presentationml/2006/ole">
            <mc:AlternateContent xmlns:mc="http://schemas.openxmlformats.org/markup-compatibility/2006">
              <mc:Choice xmlns:v="urn:schemas-microsoft-com:vml" Requires="v">
                <p:oleObj spid="_x0000_s52346" name="Equation" r:id="rId13" imgW="5918040" imgH="1218960" progId="Equation.DSMT4">
                  <p:embed/>
                </p:oleObj>
              </mc:Choice>
              <mc:Fallback>
                <p:oleObj name="Equation" r:id="rId13" imgW="5918040" imgH="1218960" progId="Equation.DSMT4">
                  <p:embed/>
                  <p:pic>
                    <p:nvPicPr>
                      <p:cNvPr id="0" name=""/>
                      <p:cNvPicPr>
                        <a:picLocks noChangeAspect="1" noChangeArrowheads="1"/>
                      </p:cNvPicPr>
                      <p:nvPr/>
                    </p:nvPicPr>
                    <p:blipFill>
                      <a:blip r:embed="rId14"/>
                      <a:srcRect/>
                      <a:stretch>
                        <a:fillRect/>
                      </a:stretch>
                    </p:blipFill>
                    <p:spPr bwMode="auto">
                      <a:xfrm>
                        <a:off x="450001" y="3567113"/>
                        <a:ext cx="5369774" cy="1228725"/>
                      </a:xfrm>
                      <a:prstGeom prst="rect">
                        <a:avLst/>
                      </a:prstGeom>
                      <a:solidFill>
                        <a:srgbClr val="CCFFCC"/>
                      </a:solidFill>
                      <a:ln>
                        <a:noFill/>
                      </a:ln>
                    </p:spPr>
                  </p:pic>
                </p:oleObj>
              </mc:Fallback>
            </mc:AlternateContent>
          </a:graphicData>
        </a:graphic>
      </p:graphicFrame>
      <p:sp>
        <p:nvSpPr>
          <p:cNvPr id="33" name="Oval 24"/>
          <p:cNvSpPr>
            <a:spLocks noChangeArrowheads="1"/>
          </p:cNvSpPr>
          <p:nvPr/>
        </p:nvSpPr>
        <p:spPr bwMode="auto">
          <a:xfrm>
            <a:off x="6536158" y="2238400"/>
            <a:ext cx="936625" cy="609600"/>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graphicFrame>
        <p:nvGraphicFramePr>
          <p:cNvPr id="34" name="Object 31"/>
          <p:cNvGraphicFramePr>
            <a:graphicFrameLocks noChangeAspect="1"/>
          </p:cNvGraphicFramePr>
          <p:nvPr>
            <p:extLst/>
          </p:nvPr>
        </p:nvGraphicFramePr>
        <p:xfrm>
          <a:off x="7244183" y="1628800"/>
          <a:ext cx="487363" cy="431800"/>
        </p:xfrm>
        <a:graphic>
          <a:graphicData uri="http://schemas.openxmlformats.org/presentationml/2006/ole">
            <mc:AlternateContent xmlns:mc="http://schemas.openxmlformats.org/markup-compatibility/2006">
              <mc:Choice xmlns:v="urn:schemas-microsoft-com:vml" Requires="v">
                <p:oleObj spid="_x0000_s52347" name="Equation" r:id="rId15" imgW="380880" imgH="431640" progId="Equation.DSMT4">
                  <p:embed/>
                </p:oleObj>
              </mc:Choice>
              <mc:Fallback>
                <p:oleObj name="Equation" r:id="rId15" imgW="380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4183" y="1628800"/>
                        <a:ext cx="487363"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38"/>
          <p:cNvSpPr>
            <a:spLocks noChangeShapeType="1"/>
          </p:cNvSpPr>
          <p:nvPr/>
        </p:nvSpPr>
        <p:spPr bwMode="auto">
          <a:xfrm>
            <a:off x="6948264" y="2695600"/>
            <a:ext cx="15240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38" name="Line 41"/>
          <p:cNvSpPr>
            <a:spLocks noChangeShapeType="1"/>
          </p:cNvSpPr>
          <p:nvPr/>
        </p:nvSpPr>
        <p:spPr bwMode="auto">
          <a:xfrm rot="1500000" flipV="1">
            <a:off x="7008515" y="2851688"/>
            <a:ext cx="31750" cy="1539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ja-JP" altLang="en-US"/>
          </a:p>
        </p:txBody>
      </p:sp>
      <p:sp>
        <p:nvSpPr>
          <p:cNvPr id="39" name="AutoShape 52"/>
          <p:cNvSpPr>
            <a:spLocks noChangeArrowheads="1"/>
          </p:cNvSpPr>
          <p:nvPr/>
        </p:nvSpPr>
        <p:spPr bwMode="auto">
          <a:xfrm>
            <a:off x="6405983" y="2467000"/>
            <a:ext cx="228600" cy="228600"/>
          </a:xfrm>
          <a:prstGeom prst="flowChartConnector">
            <a:avLst/>
          </a:prstGeom>
          <a:solidFill>
            <a:srgbClr val="000000"/>
          </a:solidFill>
          <a:ln w="25400">
            <a:solidFill>
              <a:schemeClr val="tx1"/>
            </a:solidFill>
            <a:round/>
            <a:headEnd/>
            <a:tailEnd/>
          </a:ln>
        </p:spPr>
        <p:txBody>
          <a:bodyPr lIns="90000" tIns="46800" rIns="90000" bIns="46800" anchor="ctr">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endParaRPr lang="ja-JP" altLang="en-US"/>
          </a:p>
        </p:txBody>
      </p:sp>
    </p:spTree>
    <p:extLst>
      <p:ext uri="{BB962C8B-B14F-4D97-AF65-F5344CB8AC3E}">
        <p14:creationId xmlns:p14="http://schemas.microsoft.com/office/powerpoint/2010/main" val="262608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200" dirty="0" smtClean="0"/>
              <a:t>Self-energy</a:t>
            </a:r>
            <a:r>
              <a:rPr kumimoji="1" lang="ja-JP" altLang="en-US" sz="2000" dirty="0" smtClean="0"/>
              <a:t>（</a:t>
            </a:r>
            <a:r>
              <a:rPr kumimoji="1" lang="en-US" altLang="ja-JP" sz="2000" dirty="0" smtClean="0"/>
              <a:t>Many-body effect is </a:t>
            </a:r>
            <a:r>
              <a:rPr kumimoji="1" lang="en-US" altLang="ja-JP" sz="2000" dirty="0" err="1" smtClean="0"/>
              <a:t>downfolded</a:t>
            </a:r>
            <a:r>
              <a:rPr kumimoji="1" lang="en-US" altLang="ja-JP" sz="2000" dirty="0" smtClean="0"/>
              <a:t> into one-body </a:t>
            </a:r>
            <a:r>
              <a:rPr kumimoji="1" lang="en-US" altLang="ja-JP" sz="2000" dirty="0" err="1" smtClean="0"/>
              <a:t>propagetor</a:t>
            </a:r>
            <a:r>
              <a:rPr kumimoji="1" lang="ja-JP" altLang="en-US" sz="2000" dirty="0" smtClean="0"/>
              <a:t>）</a:t>
            </a:r>
            <a:endParaRPr kumimoji="1" lang="ja-JP" altLang="en-US" sz="2000" dirty="0"/>
          </a:p>
        </p:txBody>
      </p:sp>
      <p:sp>
        <p:nvSpPr>
          <p:cNvPr id="3" name="スライド番号プレースホルダー 2"/>
          <p:cNvSpPr>
            <a:spLocks noGrp="1"/>
          </p:cNvSpPr>
          <p:nvPr>
            <p:ph type="sldNum" sz="quarter" idx="12"/>
          </p:nvPr>
        </p:nvSpPr>
        <p:spPr/>
        <p:txBody>
          <a:bodyPr/>
          <a:lstStyle/>
          <a:p>
            <a:pPr>
              <a:defRPr/>
            </a:pPr>
            <a:fld id="{636344FB-1EF1-4600-923D-481FCC37C949}" type="slidenum">
              <a:rPr lang="ja-JP" altLang="en-US" smtClean="0"/>
              <a:pPr>
                <a:defRPr/>
              </a:pPr>
              <a:t>31</a:t>
            </a:fld>
            <a:endParaRPr lang="en-US" altLang="ja-JP" dirty="0"/>
          </a:p>
        </p:txBody>
      </p:sp>
      <p:sp>
        <p:nvSpPr>
          <p:cNvPr id="4" name="テキスト プレースホルダー 3"/>
          <p:cNvSpPr>
            <a:spLocks noGrp="1"/>
          </p:cNvSpPr>
          <p:nvPr>
            <p:ph type="body" idx="1"/>
          </p:nvPr>
        </p:nvSpPr>
        <p:spPr>
          <a:xfrm>
            <a:off x="179512" y="693527"/>
            <a:ext cx="8784976" cy="5544616"/>
          </a:xfrm>
        </p:spPr>
        <p:txBody>
          <a:bodyPr/>
          <a:lstStyle/>
          <a:p>
            <a:pPr marL="0" indent="0">
              <a:buNone/>
            </a:pPr>
            <a:r>
              <a:rPr lang="en-US" altLang="ja-JP" dirty="0">
                <a:solidFill>
                  <a:schemeClr val="accent2"/>
                </a:solidFill>
              </a:rPr>
              <a:t>4.</a:t>
            </a:r>
          </a:p>
          <a:p>
            <a:endParaRPr kumimoji="1" lang="ja-JP" altLang="en-US" dirty="0"/>
          </a:p>
        </p:txBody>
      </p:sp>
      <p:graphicFrame>
        <p:nvGraphicFramePr>
          <p:cNvPr id="6" name="Object 22"/>
          <p:cNvGraphicFramePr>
            <a:graphicFrameLocks noChangeAspect="1"/>
          </p:cNvGraphicFramePr>
          <p:nvPr>
            <p:extLst/>
          </p:nvPr>
        </p:nvGraphicFramePr>
        <p:xfrm>
          <a:off x="323528" y="1412776"/>
          <a:ext cx="1219200" cy="381000"/>
        </p:xfrm>
        <a:graphic>
          <a:graphicData uri="http://schemas.openxmlformats.org/presentationml/2006/ole">
            <mc:AlternateContent xmlns:mc="http://schemas.openxmlformats.org/markup-compatibility/2006">
              <mc:Choice xmlns:v="urn:schemas-microsoft-com:vml" Requires="v">
                <p:oleObj spid="_x0000_s53362" name="Equation" r:id="rId4" imgW="1218960" imgH="380880" progId="Equation.DSMT4">
                  <p:embed/>
                </p:oleObj>
              </mc:Choice>
              <mc:Fallback>
                <p:oleObj name="Equation" r:id="rId4" imgW="1218960" imgH="3808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412776"/>
                        <a:ext cx="1219200" cy="3810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3"/>
          <p:cNvSpPr>
            <a:spLocks noChangeArrowheads="1"/>
          </p:cNvSpPr>
          <p:nvPr/>
        </p:nvSpPr>
        <p:spPr bwMode="auto">
          <a:xfrm>
            <a:off x="1536378" y="1331814"/>
            <a:ext cx="7564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algn="l" eaLnBrk="1" hangingPunct="1"/>
            <a:r>
              <a:rPr lang="en-US" altLang="ja-JP" sz="2800" dirty="0"/>
              <a:t> </a:t>
            </a:r>
            <a:r>
              <a:rPr lang="en-US" altLang="ja-JP" sz="2800" dirty="0" smtClean="0"/>
              <a:t>Self-energy</a:t>
            </a:r>
            <a:r>
              <a:rPr lang="ja-JP" altLang="en-US" sz="2800" dirty="0" smtClean="0"/>
              <a:t>　　　　　　　　　　　</a:t>
            </a:r>
            <a:r>
              <a:rPr lang="ja-JP" altLang="en-US" sz="2000" dirty="0" smtClean="0"/>
              <a:t>が「交換相関」を与える。</a:t>
            </a:r>
            <a:endParaRPr lang="en-US" altLang="ja-JP" sz="2000" dirty="0">
              <a:latin typeface="Times New Roman" pitchFamily="18" charset="0"/>
            </a:endParaRPr>
          </a:p>
        </p:txBody>
      </p:sp>
      <p:sp>
        <p:nvSpPr>
          <p:cNvPr id="8" name="Freeform 25"/>
          <p:cNvSpPr>
            <a:spLocks/>
          </p:cNvSpPr>
          <p:nvPr/>
        </p:nvSpPr>
        <p:spPr bwMode="auto">
          <a:xfrm>
            <a:off x="3898578" y="972220"/>
            <a:ext cx="2336800" cy="1079500"/>
          </a:xfrm>
          <a:custGeom>
            <a:avLst/>
            <a:gdLst>
              <a:gd name="T0" fmla="*/ 72 w 1472"/>
              <a:gd name="T1" fmla="*/ 632 h 680"/>
              <a:gd name="T2" fmla="*/ 24 w 1472"/>
              <a:gd name="T3" fmla="*/ 440 h 680"/>
              <a:gd name="T4" fmla="*/ 216 w 1472"/>
              <a:gd name="T5" fmla="*/ 440 h 680"/>
              <a:gd name="T6" fmla="*/ 216 w 1472"/>
              <a:gd name="T7" fmla="*/ 248 h 680"/>
              <a:gd name="T8" fmla="*/ 360 w 1472"/>
              <a:gd name="T9" fmla="*/ 248 h 680"/>
              <a:gd name="T10" fmla="*/ 408 w 1472"/>
              <a:gd name="T11" fmla="*/ 104 h 680"/>
              <a:gd name="T12" fmla="*/ 600 w 1472"/>
              <a:gd name="T13" fmla="*/ 152 h 680"/>
              <a:gd name="T14" fmla="*/ 696 w 1472"/>
              <a:gd name="T15" fmla="*/ 8 h 680"/>
              <a:gd name="T16" fmla="*/ 840 w 1472"/>
              <a:gd name="T17" fmla="*/ 104 h 680"/>
              <a:gd name="T18" fmla="*/ 984 w 1472"/>
              <a:gd name="T19" fmla="*/ 8 h 680"/>
              <a:gd name="T20" fmla="*/ 1080 w 1472"/>
              <a:gd name="T21" fmla="*/ 152 h 680"/>
              <a:gd name="T22" fmla="*/ 1272 w 1472"/>
              <a:gd name="T23" fmla="*/ 152 h 680"/>
              <a:gd name="T24" fmla="*/ 1272 w 1472"/>
              <a:gd name="T25" fmla="*/ 344 h 680"/>
              <a:gd name="T26" fmla="*/ 1416 w 1472"/>
              <a:gd name="T27" fmla="*/ 344 h 680"/>
              <a:gd name="T28" fmla="*/ 1320 w 1472"/>
              <a:gd name="T29" fmla="*/ 536 h 680"/>
              <a:gd name="T30" fmla="*/ 1464 w 1472"/>
              <a:gd name="T31" fmla="*/ 584 h 680"/>
              <a:gd name="T32" fmla="*/ 1368 w 1472"/>
              <a:gd name="T33" fmla="*/ 680 h 6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2"/>
              <a:gd name="T52" fmla="*/ 0 h 680"/>
              <a:gd name="T53" fmla="*/ 1472 w 1472"/>
              <a:gd name="T54" fmla="*/ 680 h 6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2" h="680">
                <a:moveTo>
                  <a:pt x="72" y="632"/>
                </a:moveTo>
                <a:cubicBezTo>
                  <a:pt x="36" y="552"/>
                  <a:pt x="0" y="472"/>
                  <a:pt x="24" y="440"/>
                </a:cubicBezTo>
                <a:cubicBezTo>
                  <a:pt x="48" y="408"/>
                  <a:pt x="184" y="472"/>
                  <a:pt x="216" y="440"/>
                </a:cubicBezTo>
                <a:cubicBezTo>
                  <a:pt x="248" y="408"/>
                  <a:pt x="192" y="280"/>
                  <a:pt x="216" y="248"/>
                </a:cubicBezTo>
                <a:cubicBezTo>
                  <a:pt x="240" y="216"/>
                  <a:pt x="328" y="272"/>
                  <a:pt x="360" y="248"/>
                </a:cubicBezTo>
                <a:cubicBezTo>
                  <a:pt x="392" y="224"/>
                  <a:pt x="368" y="120"/>
                  <a:pt x="408" y="104"/>
                </a:cubicBezTo>
                <a:cubicBezTo>
                  <a:pt x="448" y="88"/>
                  <a:pt x="552" y="168"/>
                  <a:pt x="600" y="152"/>
                </a:cubicBezTo>
                <a:cubicBezTo>
                  <a:pt x="648" y="136"/>
                  <a:pt x="656" y="16"/>
                  <a:pt x="696" y="8"/>
                </a:cubicBezTo>
                <a:cubicBezTo>
                  <a:pt x="736" y="0"/>
                  <a:pt x="792" y="104"/>
                  <a:pt x="840" y="104"/>
                </a:cubicBezTo>
                <a:cubicBezTo>
                  <a:pt x="888" y="104"/>
                  <a:pt x="944" y="0"/>
                  <a:pt x="984" y="8"/>
                </a:cubicBezTo>
                <a:cubicBezTo>
                  <a:pt x="1024" y="16"/>
                  <a:pt x="1032" y="128"/>
                  <a:pt x="1080" y="152"/>
                </a:cubicBezTo>
                <a:cubicBezTo>
                  <a:pt x="1128" y="176"/>
                  <a:pt x="1240" y="120"/>
                  <a:pt x="1272" y="152"/>
                </a:cubicBezTo>
                <a:cubicBezTo>
                  <a:pt x="1304" y="184"/>
                  <a:pt x="1248" y="312"/>
                  <a:pt x="1272" y="344"/>
                </a:cubicBezTo>
                <a:cubicBezTo>
                  <a:pt x="1296" y="376"/>
                  <a:pt x="1408" y="312"/>
                  <a:pt x="1416" y="344"/>
                </a:cubicBezTo>
                <a:cubicBezTo>
                  <a:pt x="1424" y="376"/>
                  <a:pt x="1312" y="496"/>
                  <a:pt x="1320" y="536"/>
                </a:cubicBezTo>
                <a:cubicBezTo>
                  <a:pt x="1328" y="576"/>
                  <a:pt x="1456" y="560"/>
                  <a:pt x="1464" y="584"/>
                </a:cubicBezTo>
                <a:cubicBezTo>
                  <a:pt x="1472" y="608"/>
                  <a:pt x="1420" y="644"/>
                  <a:pt x="1368" y="680"/>
                </a:cubicBezTo>
              </a:path>
            </a:pathLst>
          </a:custGeom>
          <a:noFill/>
          <a:ln w="444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ja-JP" altLang="en-US"/>
          </a:p>
        </p:txBody>
      </p:sp>
      <p:sp>
        <p:nvSpPr>
          <p:cNvPr id="9" name="Line 26"/>
          <p:cNvSpPr>
            <a:spLocks noChangeShapeType="1"/>
          </p:cNvSpPr>
          <p:nvPr/>
        </p:nvSpPr>
        <p:spPr bwMode="auto">
          <a:xfrm>
            <a:off x="4025578" y="2039020"/>
            <a:ext cx="1066800" cy="0"/>
          </a:xfrm>
          <a:prstGeom prst="line">
            <a:avLst/>
          </a:prstGeom>
          <a:noFill/>
          <a:ln w="38100">
            <a:solidFill>
              <a:schemeClr val="tx1"/>
            </a:solidFill>
            <a:round/>
            <a:headEnd type="oval" w="med" len="med"/>
            <a:tailEnd type="stealth" w="lg" len="lg"/>
          </a:ln>
          <a:extLst>
            <a:ext uri="{909E8E84-426E-40DD-AFC4-6F175D3DCCD1}">
              <a14:hiddenFill xmlns:a14="http://schemas.microsoft.com/office/drawing/2010/main">
                <a:noFill/>
              </a14:hiddenFill>
            </a:ext>
          </a:extLst>
        </p:spPr>
        <p:txBody>
          <a:bodyPr>
            <a:spAutoFit/>
          </a:bodyPr>
          <a:lstStyle/>
          <a:p>
            <a:endParaRPr lang="ja-JP" altLang="en-US"/>
          </a:p>
        </p:txBody>
      </p:sp>
      <p:sp>
        <p:nvSpPr>
          <p:cNvPr id="10" name="Line 27"/>
          <p:cNvSpPr>
            <a:spLocks noChangeShapeType="1"/>
          </p:cNvSpPr>
          <p:nvPr/>
        </p:nvSpPr>
        <p:spPr bwMode="auto">
          <a:xfrm>
            <a:off x="4711378" y="2039020"/>
            <a:ext cx="1447800" cy="0"/>
          </a:xfrm>
          <a:prstGeom prst="line">
            <a:avLst/>
          </a:prstGeom>
          <a:noFill/>
          <a:ln w="38100">
            <a:solidFill>
              <a:schemeClr val="tx1"/>
            </a:solidFill>
            <a:round/>
            <a:headEnd/>
            <a:tailEnd type="oval" w="med" len="med"/>
          </a:ln>
          <a:extLst>
            <a:ext uri="{909E8E84-426E-40DD-AFC4-6F175D3DCCD1}">
              <a14:hiddenFill xmlns:a14="http://schemas.microsoft.com/office/drawing/2010/main">
                <a:noFill/>
              </a14:hiddenFill>
            </a:ext>
          </a:extLst>
        </p:spPr>
        <p:txBody>
          <a:bodyPr>
            <a:spAutoFit/>
          </a:bodyPr>
          <a:lstStyle/>
          <a:p>
            <a:endParaRPr lang="ja-JP" altLang="en-US"/>
          </a:p>
        </p:txBody>
      </p:sp>
      <p:graphicFrame>
        <p:nvGraphicFramePr>
          <p:cNvPr id="11" name="Object 28"/>
          <p:cNvGraphicFramePr>
            <a:graphicFrameLocks noChangeAspect="1"/>
          </p:cNvGraphicFramePr>
          <p:nvPr>
            <p:extLst/>
          </p:nvPr>
        </p:nvGraphicFramePr>
        <p:xfrm>
          <a:off x="5422578" y="1772816"/>
          <a:ext cx="381000" cy="431800"/>
        </p:xfrm>
        <a:graphic>
          <a:graphicData uri="http://schemas.openxmlformats.org/presentationml/2006/ole">
            <mc:AlternateContent xmlns:mc="http://schemas.openxmlformats.org/markup-compatibility/2006">
              <mc:Choice xmlns:v="urn:schemas-microsoft-com:vml" Requires="v">
                <p:oleObj spid="_x0000_s53363" name="Equation" r:id="rId6" imgW="380880" imgH="431640" progId="Equation.DSMT4">
                  <p:embed/>
                </p:oleObj>
              </mc:Choice>
              <mc:Fallback>
                <p:oleObj name="Equation" r:id="rId6" imgW="380880" imgH="4316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578" y="1772816"/>
                        <a:ext cx="381000" cy="431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9"/>
          <p:cNvGraphicFramePr>
            <a:graphicFrameLocks noChangeAspect="1"/>
          </p:cNvGraphicFramePr>
          <p:nvPr>
            <p:extLst/>
          </p:nvPr>
        </p:nvGraphicFramePr>
        <p:xfrm>
          <a:off x="5346378" y="908720"/>
          <a:ext cx="355600" cy="304800"/>
        </p:xfrm>
        <a:graphic>
          <a:graphicData uri="http://schemas.openxmlformats.org/presentationml/2006/ole">
            <mc:AlternateContent xmlns:mc="http://schemas.openxmlformats.org/markup-compatibility/2006">
              <mc:Choice xmlns:v="urn:schemas-microsoft-com:vml" Requires="v">
                <p:oleObj spid="_x0000_s53364" name="Equation" r:id="rId8" imgW="355320" imgH="304560" progId="Equation.DSMT4">
                  <p:embed/>
                </p:oleObj>
              </mc:Choice>
              <mc:Fallback>
                <p:oleObj name="Equation" r:id="rId8" imgW="355320" imgH="304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6378" y="908720"/>
                        <a:ext cx="355600" cy="30480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33"/>
          <p:cNvGraphicFramePr>
            <a:graphicFrameLocks noChangeAspect="1"/>
          </p:cNvGraphicFramePr>
          <p:nvPr>
            <p:extLst/>
          </p:nvPr>
        </p:nvGraphicFramePr>
        <p:xfrm>
          <a:off x="317178" y="3501008"/>
          <a:ext cx="5588000" cy="723900"/>
        </p:xfrm>
        <a:graphic>
          <a:graphicData uri="http://schemas.openxmlformats.org/presentationml/2006/ole">
            <mc:AlternateContent xmlns:mc="http://schemas.openxmlformats.org/markup-compatibility/2006">
              <mc:Choice xmlns:v="urn:schemas-microsoft-com:vml" Requires="v">
                <p:oleObj spid="_x0000_s53365" name="Equation" r:id="rId10" imgW="5879880" imgH="723600" progId="Equation.DSMT4">
                  <p:embed/>
                </p:oleObj>
              </mc:Choice>
              <mc:Fallback>
                <p:oleObj name="Equation" r:id="rId10" imgW="5879880" imgH="723600" progId="Equation.DSMT4">
                  <p:embed/>
                  <p:pic>
                    <p:nvPicPr>
                      <p:cNvPr id="0" name=""/>
                      <p:cNvPicPr>
                        <a:picLocks noChangeAspect="1" noChangeArrowheads="1"/>
                      </p:cNvPicPr>
                      <p:nvPr/>
                    </p:nvPicPr>
                    <p:blipFill>
                      <a:blip r:embed="rId11"/>
                      <a:srcRect/>
                      <a:stretch>
                        <a:fillRect/>
                      </a:stretch>
                    </p:blipFill>
                    <p:spPr bwMode="auto">
                      <a:xfrm>
                        <a:off x="317178" y="3501008"/>
                        <a:ext cx="5588000" cy="7239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54"/>
          <p:cNvSpPr txBox="1">
            <a:spLocks noChangeArrowheads="1"/>
          </p:cNvSpPr>
          <p:nvPr/>
        </p:nvSpPr>
        <p:spPr bwMode="auto">
          <a:xfrm>
            <a:off x="317178" y="3068960"/>
            <a:ext cx="2590800" cy="396875"/>
          </a:xfrm>
          <a:prstGeom prst="rect">
            <a:avLst/>
          </a:prstGeom>
          <a:solidFill>
            <a:srgbClr val="CCFFCC"/>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pitchFamily="50" charset="-128"/>
              </a:defRPr>
            </a:lvl1pPr>
            <a:lvl2pPr marL="742950" indent="-285750" eaLnBrk="0" hangingPunct="0">
              <a:defRPr sz="3200">
                <a:solidFill>
                  <a:schemeClr val="tx1"/>
                </a:solidFill>
                <a:latin typeface="Comic Sans MS" pitchFamily="66" charset="0"/>
                <a:ea typeface="ＭＳ Ｐゴシック" pitchFamily="50" charset="-128"/>
              </a:defRPr>
            </a:lvl2pPr>
            <a:lvl3pPr marL="1143000" indent="-228600" eaLnBrk="0" hangingPunct="0">
              <a:defRPr sz="3200">
                <a:solidFill>
                  <a:schemeClr val="tx1"/>
                </a:solidFill>
                <a:latin typeface="Comic Sans MS" pitchFamily="66" charset="0"/>
                <a:ea typeface="ＭＳ Ｐゴシック" pitchFamily="50" charset="-128"/>
              </a:defRPr>
            </a:lvl3pPr>
            <a:lvl4pPr marL="1600200" indent="-228600" eaLnBrk="0" hangingPunct="0">
              <a:defRPr sz="3200">
                <a:solidFill>
                  <a:schemeClr val="tx1"/>
                </a:solidFill>
                <a:latin typeface="Comic Sans MS" pitchFamily="66" charset="0"/>
                <a:ea typeface="ＭＳ Ｐゴシック" pitchFamily="50" charset="-128"/>
              </a:defRPr>
            </a:lvl4pPr>
            <a:lvl5pPr marL="2057400" indent="-228600" eaLnBrk="0" hangingPunct="0">
              <a:defRPr sz="3200">
                <a:solidFill>
                  <a:schemeClr val="tx1"/>
                </a:solidFill>
                <a:latin typeface="Comic Sans MS" pitchFamily="66" charset="0"/>
                <a:ea typeface="ＭＳ Ｐゴシック" pitchFamily="50" charset="-128"/>
              </a:defRPr>
            </a:lvl5pPr>
            <a:lvl6pPr marL="25146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6pPr>
            <a:lvl7pPr marL="29718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7pPr>
            <a:lvl8pPr marL="34290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8pPr>
            <a:lvl9pPr marL="3886200" indent="-228600" algn="ctr" eaLnBrk="0" fontAlgn="base" hangingPunct="0">
              <a:spcBef>
                <a:spcPct val="0"/>
              </a:spcBef>
              <a:spcAft>
                <a:spcPct val="0"/>
              </a:spcAft>
              <a:defRPr sz="3200">
                <a:solidFill>
                  <a:schemeClr val="tx1"/>
                </a:solidFill>
                <a:latin typeface="Comic Sans MS" pitchFamily="66" charset="0"/>
                <a:ea typeface="ＭＳ Ｐゴシック" pitchFamily="50" charset="-128"/>
              </a:defRPr>
            </a:lvl9pPr>
          </a:lstStyle>
          <a:p>
            <a:pPr eaLnBrk="1" hangingPunct="1"/>
            <a:r>
              <a:rPr lang="en-US" altLang="ja-JP" sz="2000" dirty="0"/>
              <a:t>G</a:t>
            </a:r>
            <a:r>
              <a:rPr lang="en-US" altLang="ja-JP" sz="2000" baseline="-25000" dirty="0"/>
              <a:t>0</a:t>
            </a:r>
            <a:r>
              <a:rPr lang="en-US" altLang="ja-JP" sz="2000" dirty="0"/>
              <a:t> </a:t>
            </a:r>
            <a:r>
              <a:rPr lang="en-US" altLang="ja-JP" sz="2000" dirty="0">
                <a:sym typeface="Wingdings" pitchFamily="2" charset="2"/>
              </a:rPr>
              <a:t> n </a:t>
            </a:r>
            <a:r>
              <a:rPr lang="en-US" altLang="ja-JP" sz="2000" dirty="0"/>
              <a:t>V</a:t>
            </a:r>
            <a:r>
              <a:rPr lang="en-US" altLang="ja-JP" sz="2000" baseline="30000" dirty="0"/>
              <a:t>H </a:t>
            </a:r>
            <a:r>
              <a:rPr lang="en-US" altLang="ja-JP" sz="2000" dirty="0"/>
              <a:t>also</a:t>
            </a:r>
          </a:p>
        </p:txBody>
      </p:sp>
      <p:graphicFrame>
        <p:nvGraphicFramePr>
          <p:cNvPr id="15" name="Object 55"/>
          <p:cNvGraphicFramePr>
            <a:graphicFrameLocks noChangeAspect="1"/>
          </p:cNvGraphicFramePr>
          <p:nvPr>
            <p:extLst/>
          </p:nvPr>
        </p:nvGraphicFramePr>
        <p:xfrm>
          <a:off x="6325468" y="3412752"/>
          <a:ext cx="2260600" cy="800100"/>
        </p:xfrm>
        <a:graphic>
          <a:graphicData uri="http://schemas.openxmlformats.org/presentationml/2006/ole">
            <mc:AlternateContent xmlns:mc="http://schemas.openxmlformats.org/markup-compatibility/2006">
              <mc:Choice xmlns:v="urn:schemas-microsoft-com:vml" Requires="v">
                <p:oleObj spid="_x0000_s53366" name="Equation" r:id="rId12" imgW="2260440" imgH="799920" progId="Equation.DSMT4">
                  <p:embed/>
                </p:oleObj>
              </mc:Choice>
              <mc:Fallback>
                <p:oleObj name="Equation" r:id="rId12" imgW="2260440" imgH="79992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5468" y="3412752"/>
                        <a:ext cx="2260600" cy="8001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オブジェクト 15"/>
          <p:cNvGraphicFramePr>
            <a:graphicFrameLocks noChangeAspect="1"/>
          </p:cNvGraphicFramePr>
          <p:nvPr>
            <p:extLst>
              <p:ext uri="{D42A27DB-BD31-4B8C-83A1-F6EECF244321}">
                <p14:modId xmlns:p14="http://schemas.microsoft.com/office/powerpoint/2010/main" val="2926263369"/>
              </p:ext>
            </p:extLst>
          </p:nvPr>
        </p:nvGraphicFramePr>
        <p:xfrm>
          <a:off x="3899859" y="4571875"/>
          <a:ext cx="4165401" cy="923767"/>
        </p:xfrm>
        <a:graphic>
          <a:graphicData uri="http://schemas.openxmlformats.org/presentationml/2006/ole">
            <mc:AlternateContent xmlns:mc="http://schemas.openxmlformats.org/markup-compatibility/2006">
              <mc:Choice xmlns:v="urn:schemas-microsoft-com:vml" Requires="v">
                <p:oleObj spid="_x0000_s53367" name="Equation" r:id="rId14" imgW="4940280" imgH="1041120" progId="Equation.DSMT4">
                  <p:embed/>
                </p:oleObj>
              </mc:Choice>
              <mc:Fallback>
                <p:oleObj name="Equation" r:id="rId14" imgW="4940280" imgH="1041120" progId="Equation.DSMT4">
                  <p:embed/>
                  <p:pic>
                    <p:nvPicPr>
                      <p:cNvPr id="0" name=""/>
                      <p:cNvPicPr>
                        <a:picLocks noChangeAspect="1" noChangeArrowheads="1"/>
                      </p:cNvPicPr>
                      <p:nvPr/>
                    </p:nvPicPr>
                    <p:blipFill>
                      <a:blip r:embed="rId15"/>
                      <a:srcRect/>
                      <a:stretch>
                        <a:fillRect/>
                      </a:stretch>
                    </p:blipFill>
                    <p:spPr bwMode="auto">
                      <a:xfrm>
                        <a:off x="3899859" y="4571875"/>
                        <a:ext cx="4165401" cy="923767"/>
                      </a:xfrm>
                      <a:prstGeom prst="rect">
                        <a:avLst/>
                      </a:prstGeom>
                      <a:solidFill>
                        <a:srgbClr val="CCFFCC"/>
                      </a:solidFill>
                      <a:ln w="1270">
                        <a:solidFill>
                          <a:schemeClr val="tx1"/>
                        </a:solidFill>
                        <a:miter lim="800000"/>
                        <a:headEnd/>
                        <a:tailEnd/>
                      </a:ln>
                      <a:effectLst/>
                      <a:extLst/>
                    </p:spPr>
                  </p:pic>
                </p:oleObj>
              </mc:Fallback>
            </mc:AlternateContent>
          </a:graphicData>
        </a:graphic>
      </p:graphicFrame>
      <p:graphicFrame>
        <p:nvGraphicFramePr>
          <p:cNvPr id="17" name="オブジェクト 16"/>
          <p:cNvGraphicFramePr>
            <a:graphicFrameLocks noChangeAspect="1"/>
          </p:cNvGraphicFramePr>
          <p:nvPr>
            <p:extLst>
              <p:ext uri="{D42A27DB-BD31-4B8C-83A1-F6EECF244321}">
                <p14:modId xmlns:p14="http://schemas.microsoft.com/office/powerpoint/2010/main" val="3952394474"/>
              </p:ext>
            </p:extLst>
          </p:nvPr>
        </p:nvGraphicFramePr>
        <p:xfrm>
          <a:off x="2087563" y="6124575"/>
          <a:ext cx="6311900" cy="431800"/>
        </p:xfrm>
        <a:graphic>
          <a:graphicData uri="http://schemas.openxmlformats.org/presentationml/2006/ole">
            <mc:AlternateContent xmlns:mc="http://schemas.openxmlformats.org/markup-compatibility/2006">
              <mc:Choice xmlns:v="urn:schemas-microsoft-com:vml" Requires="v">
                <p:oleObj spid="_x0000_s53368" name="Equation" r:id="rId16" imgW="6642000" imgH="431640" progId="Equation.DSMT4">
                  <p:embed/>
                </p:oleObj>
              </mc:Choice>
              <mc:Fallback>
                <p:oleObj name="Equation" r:id="rId16" imgW="6642000" imgH="431640" progId="Equation.DSMT4">
                  <p:embed/>
                  <p:pic>
                    <p:nvPicPr>
                      <p:cNvPr id="0" name=""/>
                      <p:cNvPicPr>
                        <a:picLocks noChangeAspect="1" noChangeArrowheads="1"/>
                      </p:cNvPicPr>
                      <p:nvPr/>
                    </p:nvPicPr>
                    <p:blipFill>
                      <a:blip r:embed="rId17"/>
                      <a:srcRect/>
                      <a:stretch>
                        <a:fillRect/>
                      </a:stretch>
                    </p:blipFill>
                    <p:spPr bwMode="auto">
                      <a:xfrm>
                        <a:off x="2087563" y="6124575"/>
                        <a:ext cx="6311900" cy="431800"/>
                      </a:xfrm>
                      <a:prstGeom prst="rect">
                        <a:avLst/>
                      </a:prstGeom>
                      <a:solidFill>
                        <a:srgbClr val="CCFFCC"/>
                      </a:solidFill>
                      <a:ln w="127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テキスト ボックス 18"/>
          <p:cNvSpPr txBox="1"/>
          <p:nvPr/>
        </p:nvSpPr>
        <p:spPr>
          <a:xfrm>
            <a:off x="85452" y="2114853"/>
            <a:ext cx="8270213" cy="830997"/>
          </a:xfrm>
          <a:prstGeom prst="rect">
            <a:avLst/>
          </a:prstGeom>
          <a:noFill/>
        </p:spPr>
        <p:txBody>
          <a:bodyPr wrap="none" rtlCol="0">
            <a:spAutoFit/>
          </a:bodyPr>
          <a:lstStyle/>
          <a:p>
            <a:r>
              <a:rPr kumimoji="1" lang="en-US" altLang="ja-JP" sz="2000" dirty="0" smtClean="0">
                <a:solidFill>
                  <a:srgbClr val="FF0000"/>
                </a:solidFill>
              </a:rPr>
              <a:t>interpretation</a:t>
            </a:r>
            <a:r>
              <a:rPr kumimoji="1" lang="ja-JP" altLang="en-US" sz="2000" dirty="0" smtClean="0">
                <a:solidFill>
                  <a:srgbClr val="FF0000"/>
                </a:solidFill>
              </a:rPr>
              <a:t>１：</a:t>
            </a:r>
            <a:r>
              <a:rPr kumimoji="1" lang="en-US" altLang="ja-JP" sz="2000" dirty="0" smtClean="0">
                <a:solidFill>
                  <a:srgbClr val="FF0000"/>
                </a:solidFill>
              </a:rPr>
              <a:t>exchange hopping</a:t>
            </a:r>
            <a:r>
              <a:rPr kumimoji="1" lang="ja-JP" altLang="en-US" sz="2000" dirty="0" smtClean="0">
                <a:solidFill>
                  <a:srgbClr val="FF0000"/>
                </a:solidFill>
              </a:rPr>
              <a:t>＋</a:t>
            </a:r>
            <a:r>
              <a:rPr kumimoji="1" lang="en-US" altLang="ja-JP" sz="2000" dirty="0" smtClean="0">
                <a:solidFill>
                  <a:srgbClr val="FF0000"/>
                </a:solidFill>
              </a:rPr>
              <a:t>electron moving is other electrons</a:t>
            </a:r>
            <a:endParaRPr kumimoji="1" lang="en-US" altLang="ja-JP" sz="2000" dirty="0" smtClean="0">
              <a:solidFill>
                <a:srgbClr val="FF0000"/>
              </a:solidFill>
            </a:endParaRPr>
          </a:p>
          <a:p>
            <a:r>
              <a:rPr lang="en-US" altLang="ja-JP" sz="2800" dirty="0">
                <a:solidFill>
                  <a:srgbClr val="FF0000"/>
                </a:solidFill>
              </a:rPr>
              <a:t> </a:t>
            </a:r>
            <a:r>
              <a:rPr lang="en-US" altLang="ja-JP" sz="2800" dirty="0" smtClean="0">
                <a:solidFill>
                  <a:srgbClr val="FF0000"/>
                </a:solidFill>
              </a:rPr>
              <a:t>              </a:t>
            </a:r>
            <a:r>
              <a:rPr lang="en-US" altLang="ja-JP" sz="2000" dirty="0" smtClean="0">
                <a:solidFill>
                  <a:srgbClr val="FF0000"/>
                </a:solidFill>
              </a:rPr>
              <a:t>2: screened Coulomb interaction + Coulomb hole</a:t>
            </a:r>
            <a:endParaRPr kumimoji="1" lang="ja-JP" altLang="en-US" sz="2000" dirty="0" smtClean="0">
              <a:solidFill>
                <a:srgbClr val="FF0000"/>
              </a:solidFill>
            </a:endParaRPr>
          </a:p>
        </p:txBody>
      </p:sp>
    </p:spTree>
    <p:extLst>
      <p:ext uri="{BB962C8B-B14F-4D97-AF65-F5344CB8AC3E}">
        <p14:creationId xmlns:p14="http://schemas.microsoft.com/office/powerpoint/2010/main" val="21397855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タイトル 8"/>
          <p:cNvSpPr>
            <a:spLocks noGrp="1"/>
          </p:cNvSpPr>
          <p:nvPr>
            <p:ph type="title" idx="4294967295"/>
          </p:nvPr>
        </p:nvSpPr>
        <p:spPr>
          <a:xfrm>
            <a:off x="468313" y="115888"/>
            <a:ext cx="8565956" cy="1143000"/>
          </a:xfrm>
        </p:spPr>
        <p:txBody>
          <a:bodyPr/>
          <a:lstStyle/>
          <a:p>
            <a:pPr algn="l"/>
            <a:r>
              <a:rPr lang="en-US" altLang="ja-JP" sz="4000" u="sng" dirty="0" smtClean="0"/>
              <a:t>QSGW: How to determine better </a:t>
            </a:r>
            <a:r>
              <a:rPr lang="en-US" altLang="ja-JP" sz="4000" i="1" u="sng" dirty="0" smtClean="0"/>
              <a:t>H</a:t>
            </a:r>
            <a:r>
              <a:rPr lang="en-US" altLang="ja-JP" sz="4000" i="1" u="sng" baseline="-25000" dirty="0" smtClean="0"/>
              <a:t>0</a:t>
            </a:r>
            <a:r>
              <a:rPr lang="en-US" altLang="ja-JP" sz="4000" u="sng" dirty="0" smtClean="0"/>
              <a:t> ?</a:t>
            </a:r>
            <a:endParaRPr lang="ja-JP" altLang="en-US" sz="4000" i="1" u="sng" baseline="-25000" dirty="0" smtClean="0"/>
          </a:p>
        </p:txBody>
      </p:sp>
      <p:graphicFrame>
        <p:nvGraphicFramePr>
          <p:cNvPr id="19464" name="オブジェクト 11"/>
          <p:cNvGraphicFramePr>
            <a:graphicFrameLocks noChangeAspect="1"/>
          </p:cNvGraphicFramePr>
          <p:nvPr>
            <p:extLst>
              <p:ext uri="{D42A27DB-BD31-4B8C-83A1-F6EECF244321}">
                <p14:modId xmlns:p14="http://schemas.microsoft.com/office/powerpoint/2010/main" val="395567383"/>
              </p:ext>
            </p:extLst>
          </p:nvPr>
        </p:nvGraphicFramePr>
        <p:xfrm>
          <a:off x="756347" y="3938840"/>
          <a:ext cx="7677150" cy="1800225"/>
        </p:xfrm>
        <a:graphic>
          <a:graphicData uri="http://schemas.openxmlformats.org/presentationml/2006/ole">
            <mc:AlternateContent xmlns:mc="http://schemas.openxmlformats.org/markup-compatibility/2006">
              <mc:Choice xmlns:v="urn:schemas-microsoft-com:vml" Requires="v">
                <p:oleObj spid="_x0000_s45760" name="Equation" r:id="rId3" imgW="2857320" imgH="634680" progId="Equation.DSMT4">
                  <p:embed/>
                </p:oleObj>
              </mc:Choice>
              <mc:Fallback>
                <p:oleObj name="Equation" r:id="rId3" imgW="2857320" imgH="634680" progId="Equation.DSMT4">
                  <p:embed/>
                  <p:pic>
                    <p:nvPicPr>
                      <p:cNvPr id="0" name="オブジェクト 11"/>
                      <p:cNvPicPr>
                        <a:picLocks noChangeAspect="1" noChangeArrowheads="1"/>
                      </p:cNvPicPr>
                      <p:nvPr/>
                    </p:nvPicPr>
                    <p:blipFill>
                      <a:blip r:embed="rId4"/>
                      <a:srcRect/>
                      <a:stretch>
                        <a:fillRect/>
                      </a:stretch>
                    </p:blipFill>
                    <p:spPr bwMode="auto">
                      <a:xfrm>
                        <a:off x="756347" y="3938840"/>
                        <a:ext cx="7677150" cy="1800225"/>
                      </a:xfrm>
                      <a:prstGeom prst="rect">
                        <a:avLst/>
                      </a:prstGeom>
                      <a:noFill/>
                      <a:ln>
                        <a:noFill/>
                      </a:ln>
                    </p:spPr>
                  </p:pic>
                </p:oleObj>
              </mc:Fallback>
            </mc:AlternateContent>
          </a:graphicData>
        </a:graphic>
      </p:graphicFrame>
      <p:cxnSp>
        <p:nvCxnSpPr>
          <p:cNvPr id="8" name="カギ線コネクタ 7"/>
          <p:cNvCxnSpPr/>
          <p:nvPr/>
        </p:nvCxnSpPr>
        <p:spPr>
          <a:xfrm rot="10800000" flipV="1">
            <a:off x="313771" y="5284738"/>
            <a:ext cx="8219256" cy="502698"/>
          </a:xfrm>
          <a:prstGeom prst="bentConnector3">
            <a:avLst>
              <a:gd name="adj1" fmla="val -497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13770" y="5184831"/>
            <a:ext cx="0" cy="602606"/>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13770" y="5184831"/>
            <a:ext cx="24550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764338" y="5556604"/>
            <a:ext cx="3233578" cy="830997"/>
          </a:xfrm>
          <a:prstGeom prst="rect">
            <a:avLst/>
          </a:prstGeom>
          <a:solidFill>
            <a:schemeClr val="bg1"/>
          </a:solidFill>
        </p:spPr>
        <p:txBody>
          <a:bodyPr wrap="none" rtlCol="0">
            <a:spAutoFit/>
          </a:bodyPr>
          <a:lstStyle/>
          <a:p>
            <a:r>
              <a:rPr kumimoji="1" lang="en-US" altLang="ja-JP" sz="2400" dirty="0" smtClean="0"/>
              <a:t>An average procedure</a:t>
            </a:r>
          </a:p>
          <a:p>
            <a:r>
              <a:rPr lang="en-US" altLang="ja-JP" sz="2400" dirty="0" smtClean="0"/>
              <a:t>(not shown here)</a:t>
            </a:r>
            <a:endParaRPr kumimoji="1" lang="ja-JP" altLang="en-US" sz="2400" dirty="0"/>
          </a:p>
        </p:txBody>
      </p:sp>
      <p:sp>
        <p:nvSpPr>
          <p:cNvPr id="2" name="テキスト ボックス 1"/>
          <p:cNvSpPr txBox="1"/>
          <p:nvPr/>
        </p:nvSpPr>
        <p:spPr>
          <a:xfrm>
            <a:off x="3026391" y="2780896"/>
            <a:ext cx="5506636" cy="369332"/>
          </a:xfrm>
          <a:prstGeom prst="rect">
            <a:avLst/>
          </a:prstGeom>
          <a:noFill/>
        </p:spPr>
        <p:txBody>
          <a:bodyPr wrap="none" rtlCol="0">
            <a:spAutoFit/>
          </a:bodyPr>
          <a:lstStyle/>
          <a:p>
            <a:r>
              <a:rPr lang="en-US" altLang="ja-JP" dirty="0" smtClean="0"/>
              <a:t>It is not so easy to treat energy-dependent potential!</a:t>
            </a:r>
            <a:endParaRPr kumimoji="1" lang="ja-JP" alt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1043936532"/>
              </p:ext>
            </p:extLst>
          </p:nvPr>
        </p:nvGraphicFramePr>
        <p:xfrm>
          <a:off x="2195736" y="1622261"/>
          <a:ext cx="4935538" cy="881063"/>
        </p:xfrm>
        <a:graphic>
          <a:graphicData uri="http://schemas.openxmlformats.org/presentationml/2006/ole">
            <mc:AlternateContent xmlns:mc="http://schemas.openxmlformats.org/markup-compatibility/2006">
              <mc:Choice xmlns:v="urn:schemas-microsoft-com:vml" Requires="v">
                <p:oleObj spid="_x0000_s45761" name="Equation" r:id="rId5" imgW="2768600" imgH="431800" progId="Equation.DSMT4">
                  <p:embed/>
                </p:oleObj>
              </mc:Choice>
              <mc:Fallback>
                <p:oleObj name="Equation" r:id="rId5" imgW="27686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1622261"/>
                        <a:ext cx="49355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4" name="正方形/長方形 3"/>
              <p:cNvSpPr/>
              <p:nvPr/>
            </p:nvSpPr>
            <p:spPr>
              <a:xfrm>
                <a:off x="993182" y="1079347"/>
                <a:ext cx="6404510" cy="5232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ja-JP" sz="2800" b="0" i="1" smtClean="0">
                          <a:latin typeface="Cambria Math" panose="02040503050406030204" pitchFamily="18" charset="0"/>
                        </a:rPr>
                        <m:t>𝐻</m:t>
                      </m:r>
                      <m:r>
                        <a:rPr lang="ja-JP" altLang="en-US" sz="280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𝜀</m:t>
                          </m:r>
                        </m:e>
                        <m:sub>
                          <m:r>
                            <a:rPr lang="ja-JP" altLang="en-US" sz="2800" i="1">
                              <a:latin typeface="Cambria Math" panose="02040503050406030204" pitchFamily="18" charset="0"/>
                            </a:rPr>
                            <m:t>𝑖</m:t>
                          </m:r>
                        </m:sub>
                      </m:sSub>
                      <m:r>
                        <a:rPr lang="en-US" altLang="ja-JP" sz="2800" b="0" i="1" smtClean="0">
                          <a:latin typeface="Cambria Math" panose="02040503050406030204" pitchFamily="18" charset="0"/>
                        </a:rPr>
                        <m:t>)</m:t>
                      </m:r>
                      <m:d>
                        <m:dPr>
                          <m:begChr m:val=""/>
                          <m:endChr m:val="〉"/>
                          <m:ctrlPr>
                            <a:rPr lang="ja-JP" altLang="en-US" sz="2800" i="1">
                              <a:latin typeface="Cambria Math" panose="02040503050406030204" pitchFamily="18" charset="0"/>
                            </a:rPr>
                          </m:ctrlPr>
                        </m:dPr>
                        <m:e>
                          <m:r>
                            <a:rPr lang="ja-JP" altLang="en-US" sz="2800" i="0">
                              <a:latin typeface="Cambria Math" panose="02040503050406030204" pitchFamily="18" charset="0"/>
                            </a:rPr>
                            <m:t>|</m:t>
                          </m:r>
                          <m:d>
                            <m:dPr>
                              <m:begChr m:val=""/>
                              <m:ctrlPr>
                                <a:rPr lang="ja-JP" altLang="en-US" sz="2800" i="1">
                                  <a:latin typeface="Cambria Math" panose="02040503050406030204" pitchFamily="18" charset="0"/>
                                </a:rPr>
                              </m:ctrlPr>
                            </m:dPr>
                            <m:e>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𝜑</m:t>
                                  </m:r>
                                </m:e>
                                <m:sub>
                                  <m:r>
                                    <a:rPr lang="ja-JP" altLang="en-US" sz="2800" i="1">
                                      <a:latin typeface="Cambria Math" panose="02040503050406030204" pitchFamily="18" charset="0"/>
                                    </a:rPr>
                                    <m:t>𝑖</m:t>
                                  </m:r>
                                </m:sub>
                              </m:sSub>
                              <m:r>
                                <a:rPr lang="ja-JP" altLang="en-US" sz="2800" i="0">
                                  <a:latin typeface="Cambria Math" panose="02040503050406030204" pitchFamily="18" charset="0"/>
                                </a:rPr>
                                <m:t>(</m:t>
                              </m:r>
                              <m:r>
                                <a:rPr lang="ja-JP" altLang="en-US" sz="2800" b="1" i="0">
                                  <a:latin typeface="Cambria Math" panose="02040503050406030204" pitchFamily="18" charset="0"/>
                                </a:rPr>
                                <m:t>𝐫</m:t>
                              </m:r>
                            </m:e>
                          </m:d>
                        </m:e>
                      </m:d>
                      <m:r>
                        <a:rPr lang="ja-JP" altLang="en-US" sz="2800" b="0" i="0">
                          <a:latin typeface="Cambria Math" panose="02040503050406030204" pitchFamily="18" charset="0"/>
                        </a:rPr>
                        <m:t>=</m:t>
                      </m:r>
                      <m:sSub>
                        <m:sSubPr>
                          <m:ctrlPr>
                            <a:rPr lang="ja-JP" altLang="en-US" sz="2800" b="0" i="1">
                              <a:latin typeface="Cambria Math" panose="02040503050406030204" pitchFamily="18" charset="0"/>
                            </a:rPr>
                          </m:ctrlPr>
                        </m:sSubPr>
                        <m:e>
                          <m:r>
                            <a:rPr lang="ja-JP" altLang="en-US" sz="2800" b="0" i="1">
                              <a:latin typeface="Cambria Math" panose="02040503050406030204" pitchFamily="18" charset="0"/>
                            </a:rPr>
                            <m:t>𝜀</m:t>
                          </m:r>
                        </m:e>
                        <m:sub>
                          <m:r>
                            <a:rPr lang="ja-JP" altLang="en-US" sz="2800" b="0" i="1">
                              <a:latin typeface="Cambria Math" panose="02040503050406030204" pitchFamily="18" charset="0"/>
                            </a:rPr>
                            <m:t>𝑖</m:t>
                          </m:r>
                        </m:sub>
                      </m:sSub>
                      <m:d>
                        <m:dPr>
                          <m:begChr m:val=""/>
                          <m:endChr m:val="〉"/>
                          <m:ctrlPr>
                            <a:rPr lang="ja-JP" altLang="en-US" sz="2800" b="0" i="1">
                              <a:latin typeface="Cambria Math" panose="02040503050406030204" pitchFamily="18" charset="0"/>
                            </a:rPr>
                          </m:ctrlPr>
                        </m:dPr>
                        <m:e>
                          <m:r>
                            <a:rPr lang="ja-JP" altLang="en-US" sz="2800" b="0" i="0">
                              <a:latin typeface="Cambria Math" panose="02040503050406030204" pitchFamily="18" charset="0"/>
                            </a:rPr>
                            <m:t>|</m:t>
                          </m:r>
                          <m:d>
                            <m:dPr>
                              <m:begChr m:val=""/>
                              <m:ctrlPr>
                                <a:rPr lang="ja-JP" altLang="en-US" sz="2800" b="0" i="1">
                                  <a:latin typeface="Cambria Math" panose="02040503050406030204" pitchFamily="18" charset="0"/>
                                </a:rPr>
                              </m:ctrlPr>
                            </m:dPr>
                            <m:e>
                              <m:sSub>
                                <m:sSubPr>
                                  <m:ctrlPr>
                                    <a:rPr lang="ja-JP" altLang="en-US" sz="2800" b="0" i="1">
                                      <a:latin typeface="Cambria Math" panose="02040503050406030204" pitchFamily="18" charset="0"/>
                                    </a:rPr>
                                  </m:ctrlPr>
                                </m:sSubPr>
                                <m:e>
                                  <m:r>
                                    <a:rPr lang="ja-JP" altLang="en-US" sz="2800" b="0" i="1">
                                      <a:latin typeface="Cambria Math" panose="02040503050406030204" pitchFamily="18" charset="0"/>
                                    </a:rPr>
                                    <m:t>𝜑</m:t>
                                  </m:r>
                                </m:e>
                                <m:sub>
                                  <m:r>
                                    <a:rPr lang="ja-JP" altLang="en-US" sz="2800" b="0" i="1">
                                      <a:latin typeface="Cambria Math" panose="02040503050406030204" pitchFamily="18" charset="0"/>
                                    </a:rPr>
                                    <m:t>𝑖</m:t>
                                  </m:r>
                                </m:sub>
                              </m:sSub>
                              <m:r>
                                <a:rPr lang="ja-JP" altLang="en-US" sz="2800" b="0" i="0">
                                  <a:latin typeface="Cambria Math" panose="02040503050406030204" pitchFamily="18" charset="0"/>
                                </a:rPr>
                                <m:t>(</m:t>
                              </m:r>
                              <m:r>
                                <a:rPr lang="ja-JP" altLang="en-US" sz="2800" b="1" i="0">
                                  <a:latin typeface="Cambria Math" panose="02040503050406030204" pitchFamily="18" charset="0"/>
                                </a:rPr>
                                <m:t>𝐫</m:t>
                              </m:r>
                            </m:e>
                          </m:d>
                        </m:e>
                      </m:d>
                    </m:oMath>
                  </m:oMathPara>
                </a14:m>
                <a:endParaRPr lang="ja-JP" altLang="en-US" sz="2800" dirty="0"/>
              </a:p>
            </p:txBody>
          </p:sp>
        </mc:Choice>
        <mc:Fallback>
          <p:sp>
            <p:nvSpPr>
              <p:cNvPr id="4" name="正方形/長方形 3"/>
              <p:cNvSpPr>
                <a:spLocks noRot="1" noChangeAspect="1" noMove="1" noResize="1" noEditPoints="1" noAdjustHandles="1" noChangeArrowheads="1" noChangeShapeType="1" noTextEdit="1"/>
              </p:cNvSpPr>
              <p:nvPr/>
            </p:nvSpPr>
            <p:spPr>
              <a:xfrm>
                <a:off x="993182" y="1079347"/>
                <a:ext cx="6404510" cy="523220"/>
              </a:xfrm>
              <a:prstGeom prst="rect">
                <a:avLst/>
              </a:prstGeom>
              <a:blipFill rotWithShape="0">
                <a:blip r:embed="rId7"/>
                <a:stretch>
                  <a:fillRect/>
                </a:stretch>
              </a:blipFill>
            </p:spPr>
            <p:txBody>
              <a:bodyPr/>
              <a:lstStyle/>
              <a:p>
                <a:r>
                  <a:rPr lang="ja-JP" altLang="en-US">
                    <a:noFill/>
                  </a:rPr>
                  <a:t> </a:t>
                </a:r>
              </a:p>
            </p:txBody>
          </p:sp>
        </mc:Fallback>
      </mc:AlternateContent>
      <p:sp>
        <p:nvSpPr>
          <p:cNvPr id="6" name="テキスト ボックス 5"/>
          <p:cNvSpPr txBox="1"/>
          <p:nvPr/>
        </p:nvSpPr>
        <p:spPr>
          <a:xfrm>
            <a:off x="559273" y="6453336"/>
            <a:ext cx="6643806" cy="369332"/>
          </a:xfrm>
          <a:prstGeom prst="rect">
            <a:avLst/>
          </a:prstGeom>
          <a:noFill/>
        </p:spPr>
        <p:txBody>
          <a:bodyPr wrap="none" rtlCol="0">
            <a:spAutoFit/>
          </a:bodyPr>
          <a:lstStyle/>
          <a:p>
            <a:r>
              <a:rPr kumimoji="1" lang="en-US" altLang="ja-JP" dirty="0" smtClean="0"/>
              <a:t>This idea is supported by Quasiparticle picture (Landau-</a:t>
            </a:r>
            <a:r>
              <a:rPr kumimoji="1" lang="en-US" altLang="ja-JP" dirty="0" err="1" smtClean="0"/>
              <a:t>Silin’s</a:t>
            </a:r>
            <a:r>
              <a:rPr lang="en-US" altLang="ja-JP" dirty="0" smtClean="0"/>
              <a:t>).</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 calcmode="lin" valueType="num">
                                      <p:cBhvr additive="base">
                                        <p:cTn id="7" dur="500" fill="hold"/>
                                        <p:tgtEl>
                                          <p:spTgt spid="19464"/>
                                        </p:tgtEl>
                                        <p:attrNameLst>
                                          <p:attrName>ppt_x</p:attrName>
                                        </p:attrNameLst>
                                      </p:cBhvr>
                                      <p:tavLst>
                                        <p:tav tm="0">
                                          <p:val>
                                            <p:strVal val="#ppt_x"/>
                                          </p:val>
                                        </p:tav>
                                        <p:tav tm="100000">
                                          <p:val>
                                            <p:strVal val="#ppt_x"/>
                                          </p:val>
                                        </p:tav>
                                      </p:tavLst>
                                    </p:anim>
                                    <p:anim calcmode="lin" valueType="num">
                                      <p:cBhvr additive="base">
                                        <p:cTn id="8" dur="500" fill="hold"/>
                                        <p:tgtEl>
                                          <p:spTgt spid="1946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正方形/長方形 9"/>
          <p:cNvSpPr>
            <a:spLocks noChangeArrowheads="1"/>
          </p:cNvSpPr>
          <p:nvPr/>
        </p:nvSpPr>
        <p:spPr bwMode="auto">
          <a:xfrm>
            <a:off x="214313" y="214313"/>
            <a:ext cx="8786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b="1" i="1" u="sng" dirty="0">
                <a:solidFill>
                  <a:srgbClr val="C00000"/>
                </a:solidFill>
              </a:rPr>
              <a:t>GW </a:t>
            </a:r>
            <a:r>
              <a:rPr lang="en-US" altLang="ja-JP" sz="2400" b="1" i="1" u="sng" dirty="0" smtClean="0">
                <a:solidFill>
                  <a:srgbClr val="C00000"/>
                </a:solidFill>
              </a:rPr>
              <a:t> and the</a:t>
            </a:r>
            <a:r>
              <a:rPr lang="en-US" altLang="ja-JP" sz="2400" b="1" u="sng" dirty="0" smtClean="0">
                <a:solidFill>
                  <a:srgbClr val="C00000"/>
                </a:solidFill>
              </a:rPr>
              <a:t> </a:t>
            </a:r>
            <a:r>
              <a:rPr lang="en-US" altLang="ja-JP" sz="2400" b="1" u="sng" dirty="0">
                <a:solidFill>
                  <a:srgbClr val="C00000"/>
                </a:solidFill>
              </a:rPr>
              <a:t>“RPA  total energy”</a:t>
            </a:r>
            <a:r>
              <a:rPr lang="ja-JP" altLang="en-US" sz="3200" u="sng" dirty="0">
                <a:latin typeface="ＭＳ ゴシック" pitchFamily="49" charset="-128"/>
                <a:ea typeface="ＭＳ ゴシック" pitchFamily="49" charset="-128"/>
              </a:rPr>
              <a:t>　</a:t>
            </a:r>
            <a:r>
              <a:rPr lang="ja-JP" altLang="en-US" sz="2400" dirty="0">
                <a:latin typeface="ＭＳ ゴシック" pitchFamily="49" charset="-128"/>
                <a:ea typeface="ＭＳ ゴシック" pitchFamily="49" charset="-128"/>
              </a:rPr>
              <a:t>　　　　　　　　</a:t>
            </a:r>
            <a:endParaRPr lang="en-US" altLang="ja-JP" sz="2400" dirty="0">
              <a:latin typeface="ＭＳ ゴシック" pitchFamily="49" charset="-128"/>
              <a:ea typeface="ＭＳ ゴシック" pitchFamily="49" charset="-128"/>
            </a:endParaRPr>
          </a:p>
        </p:txBody>
      </p:sp>
      <p:sp>
        <p:nvSpPr>
          <p:cNvPr id="2" name="スライド番号プレースホルダ 1"/>
          <p:cNvSpPr>
            <a:spLocks noGrp="1"/>
          </p:cNvSpPr>
          <p:nvPr>
            <p:ph type="sldNum" sz="quarter" idx="12"/>
          </p:nvPr>
        </p:nvSpPr>
        <p:spPr/>
        <p:txBody>
          <a:bodyPr/>
          <a:lstStyle/>
          <a:p>
            <a:pPr>
              <a:defRPr/>
            </a:pPr>
            <a:fld id="{5056605B-DF97-4B3C-8499-B032334C6830}" type="slidenum">
              <a:rPr lang="ja-JP" altLang="en-US" smtClean="0"/>
              <a:pPr>
                <a:defRPr/>
              </a:pPr>
              <a:t>33</a:t>
            </a:fld>
            <a:endParaRPr lang="en-US" altLang="ja-JP"/>
          </a:p>
        </p:txBody>
      </p:sp>
      <p:graphicFrame>
        <p:nvGraphicFramePr>
          <p:cNvPr id="19460" name="Object 3"/>
          <p:cNvGraphicFramePr>
            <a:graphicFrameLocks noChangeAspect="1"/>
          </p:cNvGraphicFramePr>
          <p:nvPr>
            <p:extLst>
              <p:ext uri="{D42A27DB-BD31-4B8C-83A1-F6EECF244321}">
                <p14:modId xmlns:p14="http://schemas.microsoft.com/office/powerpoint/2010/main" val="3038283517"/>
              </p:ext>
            </p:extLst>
          </p:nvPr>
        </p:nvGraphicFramePr>
        <p:xfrm>
          <a:off x="1184275" y="714375"/>
          <a:ext cx="5141913" cy="635000"/>
        </p:xfrm>
        <a:graphic>
          <a:graphicData uri="http://schemas.openxmlformats.org/presentationml/2006/ole">
            <mc:AlternateContent xmlns:mc="http://schemas.openxmlformats.org/markup-compatibility/2006">
              <mc:Choice xmlns:v="urn:schemas-microsoft-com:vml" Requires="v">
                <p:oleObj spid="_x0000_s50393" name="Equation" r:id="rId4" imgW="2197080" imgH="253800" progId="Equation.DSMT4">
                  <p:embed/>
                </p:oleObj>
              </mc:Choice>
              <mc:Fallback>
                <p:oleObj name="Equation" r:id="rId4" imgW="2197080" imgH="253800" progId="Equation.DSMT4">
                  <p:embed/>
                  <p:pic>
                    <p:nvPicPr>
                      <p:cNvPr id="0" name=""/>
                      <p:cNvPicPr>
                        <a:picLocks noChangeAspect="1" noChangeArrowheads="1"/>
                      </p:cNvPicPr>
                      <p:nvPr/>
                    </p:nvPicPr>
                    <p:blipFill>
                      <a:blip r:embed="rId5"/>
                      <a:srcRect/>
                      <a:stretch>
                        <a:fillRect/>
                      </a:stretch>
                    </p:blipFill>
                    <p:spPr bwMode="auto">
                      <a:xfrm>
                        <a:off x="1184275" y="714375"/>
                        <a:ext cx="51419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61" name="グループ化 15"/>
          <p:cNvGrpSpPr>
            <a:grpSpLocks/>
          </p:cNvGrpSpPr>
          <p:nvPr/>
        </p:nvGrpSpPr>
        <p:grpSpPr bwMode="auto">
          <a:xfrm>
            <a:off x="683568" y="2746747"/>
            <a:ext cx="6403975" cy="1330325"/>
            <a:chOff x="285750" y="785813"/>
            <a:chExt cx="8301038" cy="2500312"/>
          </a:xfrm>
        </p:grpSpPr>
        <p:graphicFrame>
          <p:nvGraphicFramePr>
            <p:cNvPr id="19466" name="Object 6"/>
            <p:cNvGraphicFramePr>
              <a:graphicFrameLocks noChangeAspect="1"/>
            </p:cNvGraphicFramePr>
            <p:nvPr/>
          </p:nvGraphicFramePr>
          <p:xfrm>
            <a:off x="285750" y="1000124"/>
            <a:ext cx="2659063" cy="1035845"/>
          </p:xfrm>
          <a:graphic>
            <a:graphicData uri="http://schemas.openxmlformats.org/presentationml/2006/ole">
              <mc:AlternateContent xmlns:mc="http://schemas.openxmlformats.org/markup-compatibility/2006">
                <mc:Choice xmlns:v="urn:schemas-microsoft-com:vml" Requires="v">
                  <p:oleObj spid="_x0000_s50394" name="Equation" r:id="rId6" imgW="927100" imgH="241300" progId="Equation.DSMT4">
                    <p:embed/>
                  </p:oleObj>
                </mc:Choice>
                <mc:Fallback>
                  <p:oleObj name="Equation" r:id="rId6" imgW="9271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 y="1000124"/>
                          <a:ext cx="2659063" cy="103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7"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785813"/>
              <a:ext cx="484822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テキスト ボックス 8"/>
            <p:cNvSpPr txBox="1">
              <a:spLocks noChangeArrowheads="1"/>
            </p:cNvSpPr>
            <p:nvPr/>
          </p:nvSpPr>
          <p:spPr bwMode="auto">
            <a:xfrm>
              <a:off x="7786688" y="2286000"/>
              <a:ext cx="800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4800">
                  <a:latin typeface="Comic Sans MS" pitchFamily="66" charset="0"/>
                </a:rPr>
                <a:t>…</a:t>
              </a:r>
              <a:endParaRPr lang="ja-JP" altLang="en-US" sz="4800">
                <a:latin typeface="Comic Sans MS" pitchFamily="66" charset="0"/>
              </a:endParaRPr>
            </a:p>
          </p:txBody>
        </p:sp>
      </p:grpSp>
      <p:graphicFrame>
        <p:nvGraphicFramePr>
          <p:cNvPr id="19462" name="Object 13"/>
          <p:cNvGraphicFramePr>
            <a:graphicFrameLocks noChangeAspect="1"/>
          </p:cNvGraphicFramePr>
          <p:nvPr>
            <p:extLst>
              <p:ext uri="{D42A27DB-BD31-4B8C-83A1-F6EECF244321}">
                <p14:modId xmlns:p14="http://schemas.microsoft.com/office/powerpoint/2010/main" val="3419455058"/>
              </p:ext>
            </p:extLst>
          </p:nvPr>
        </p:nvGraphicFramePr>
        <p:xfrm>
          <a:off x="223812" y="1296963"/>
          <a:ext cx="7292559" cy="1476955"/>
        </p:xfrm>
        <a:graphic>
          <a:graphicData uri="http://schemas.openxmlformats.org/presentationml/2006/ole">
            <mc:AlternateContent xmlns:mc="http://schemas.openxmlformats.org/markup-compatibility/2006">
              <mc:Choice xmlns:v="urn:schemas-microsoft-com:vml" Requires="v">
                <p:oleObj spid="_x0000_s50395" name="Equation" r:id="rId9" imgW="3378200" imgH="685800" progId="Equation.DSMT4">
                  <p:embed/>
                </p:oleObj>
              </mc:Choice>
              <mc:Fallback>
                <p:oleObj name="Equation" r:id="rId9" imgW="3378200" imgH="685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12" y="1296963"/>
                        <a:ext cx="7292559" cy="1476955"/>
                      </a:xfrm>
                      <a:prstGeom prst="rect">
                        <a:avLst/>
                      </a:prstGeom>
                      <a:noFill/>
                      <a:ln>
                        <a:noFill/>
                      </a:ln>
                      <a:extLst/>
                    </p:spPr>
                  </p:pic>
                </p:oleObj>
              </mc:Fallback>
            </mc:AlternateContent>
          </a:graphicData>
        </a:graphic>
      </p:graphicFrame>
      <p:graphicFrame>
        <p:nvGraphicFramePr>
          <p:cNvPr id="19463" name="オブジェクト 2"/>
          <p:cNvGraphicFramePr>
            <a:graphicFrameLocks noChangeAspect="1"/>
          </p:cNvGraphicFramePr>
          <p:nvPr>
            <p:extLst>
              <p:ext uri="{D42A27DB-BD31-4B8C-83A1-F6EECF244321}">
                <p14:modId xmlns:p14="http://schemas.microsoft.com/office/powerpoint/2010/main" val="2936347774"/>
              </p:ext>
            </p:extLst>
          </p:nvPr>
        </p:nvGraphicFramePr>
        <p:xfrm>
          <a:off x="323528" y="4142863"/>
          <a:ext cx="5688632" cy="1086337"/>
        </p:xfrm>
        <a:graphic>
          <a:graphicData uri="http://schemas.openxmlformats.org/presentationml/2006/ole">
            <mc:AlternateContent xmlns:mc="http://schemas.openxmlformats.org/markup-compatibility/2006">
              <mc:Choice xmlns:v="urn:schemas-microsoft-com:vml" Requires="v">
                <p:oleObj spid="_x0000_s50396" name="Equation" r:id="rId11" imgW="3086100" imgH="469900" progId="Equation.DSMT4">
                  <p:embed/>
                </p:oleObj>
              </mc:Choice>
              <mc:Fallback>
                <p:oleObj name="Equation" r:id="rId11" imgW="30861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28" y="4142863"/>
                        <a:ext cx="5688632" cy="1086337"/>
                      </a:xfrm>
                      <a:prstGeom prst="rect">
                        <a:avLst/>
                      </a:prstGeom>
                      <a:noFill/>
                      <a:ln>
                        <a:noFill/>
                      </a:ln>
                      <a:extLst/>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3591908514"/>
              </p:ext>
            </p:extLst>
          </p:nvPr>
        </p:nvGraphicFramePr>
        <p:xfrm>
          <a:off x="3563888" y="4819922"/>
          <a:ext cx="5156200" cy="833438"/>
        </p:xfrm>
        <a:graphic>
          <a:graphicData uri="http://schemas.openxmlformats.org/presentationml/2006/ole">
            <mc:AlternateContent xmlns:mc="http://schemas.openxmlformats.org/markup-compatibility/2006">
              <mc:Choice xmlns:v="urn:schemas-microsoft-com:vml" Requires="v">
                <p:oleObj spid="_x0000_s50397" name="Equation" r:id="rId13" imgW="2324100" imgH="304800" progId="Equation.DSMT4">
                  <p:embed/>
                </p:oleObj>
              </mc:Choice>
              <mc:Fallback>
                <p:oleObj name="Equation" r:id="rId13" imgW="2324100" imgH="304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888" y="4819922"/>
                        <a:ext cx="5156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6" name="テキスト ボックス 5"/>
              <p:cNvSpPr txBox="1"/>
              <p:nvPr/>
            </p:nvSpPr>
            <p:spPr>
              <a:xfrm>
                <a:off x="6099550" y="3040699"/>
                <a:ext cx="2833643" cy="67082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a:rPr>
                          <m:t>𝐺</m:t>
                        </m:r>
                      </m:e>
                      <m:sub>
                        <m:r>
                          <a:rPr kumimoji="1" lang="en-US" altLang="ja-JP" sz="2400" b="0" i="1" smtClean="0">
                            <a:latin typeface="Cambria Math"/>
                          </a:rPr>
                          <m:t>0</m:t>
                        </m:r>
                      </m:sub>
                    </m:sSub>
                    <m:r>
                      <a:rPr kumimoji="1" lang="en-US" altLang="ja-JP" sz="2400" b="0" i="1" smtClean="0">
                        <a:latin typeface="Cambria Math"/>
                      </a:rPr>
                      <m:t>=</m:t>
                    </m:r>
                    <m:f>
                      <m:fPr>
                        <m:ctrlPr>
                          <a:rPr kumimoji="1" lang="en-US" altLang="ja-JP" sz="2400" i="1" smtClean="0">
                            <a:latin typeface="Cambria Math" panose="02040503050406030204" pitchFamily="18" charset="0"/>
                          </a:rPr>
                        </m:ctrlPr>
                      </m:fPr>
                      <m:num>
                        <m:r>
                          <a:rPr kumimoji="1" lang="en-US" altLang="ja-JP" sz="2400" b="0" i="1" smtClean="0">
                            <a:latin typeface="Cambria Math"/>
                          </a:rPr>
                          <m:t>1</m:t>
                        </m:r>
                      </m:num>
                      <m:den>
                        <m:r>
                          <m:rPr>
                            <m:nor/>
                          </m:rPr>
                          <a:rPr lang="ja-JP" altLang="en-US" sz="2400" dirty="0"/>
                          <m:t>𝜔</m:t>
                        </m:r>
                        <m:r>
                          <m:rPr>
                            <m:nor/>
                          </m:rPr>
                          <a:rPr lang="en-US" altLang="ja-JP" sz="2400" dirty="0"/>
                          <m:t>−</m:t>
                        </m:r>
                        <m:sSub>
                          <m:sSubPr>
                            <m:ctrlPr>
                              <a:rPr lang="en-US" altLang="ja-JP" sz="2400" i="1">
                                <a:latin typeface="Cambria Math" panose="02040503050406030204" pitchFamily="18" charset="0"/>
                              </a:rPr>
                            </m:ctrlPr>
                          </m:sSubPr>
                          <m:e>
                            <m:r>
                              <a:rPr lang="en-US" altLang="ja-JP" sz="2400" b="0" i="1" smtClean="0">
                                <a:latin typeface="Cambria Math"/>
                              </a:rPr>
                              <m:t>𝐻</m:t>
                            </m:r>
                          </m:e>
                          <m:sub>
                            <m:r>
                              <a:rPr lang="en-US" altLang="ja-JP" sz="2400" i="1">
                                <a:latin typeface="Cambria Math"/>
                              </a:rPr>
                              <m:t>0</m:t>
                            </m:r>
                          </m:sub>
                        </m:sSub>
                      </m:den>
                    </m:f>
                  </m:oMath>
                </a14:m>
                <a:r>
                  <a:rPr kumimoji="1" lang="ja-JP" altLang="en-US" sz="2400" dirty="0" smtClean="0"/>
                  <a:t> で展開</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099550" y="3040699"/>
                <a:ext cx="2833643" cy="670825"/>
              </a:xfrm>
              <a:prstGeom prst="rect">
                <a:avLst/>
              </a:prstGeom>
              <a:blipFill rotWithShape="1">
                <a:blip r:embed="rId16"/>
                <a:stretch>
                  <a:fillRect/>
                </a:stretch>
              </a:blipFill>
            </p:spPr>
            <p:txBody>
              <a:bodyPr/>
              <a:lstStyle/>
              <a:p>
                <a:r>
                  <a:rPr lang="ja-JP" altLang="en-US">
                    <a:noFill/>
                  </a:rPr>
                  <a:t> </a:t>
                </a:r>
              </a:p>
            </p:txBody>
          </p:sp>
        </mc:Fallback>
      </mc:AlternateContent>
      <p:sp>
        <p:nvSpPr>
          <p:cNvPr id="3" name="テキスト ボックス 2"/>
          <p:cNvSpPr txBox="1"/>
          <p:nvPr/>
        </p:nvSpPr>
        <p:spPr>
          <a:xfrm>
            <a:off x="899592" y="5445224"/>
            <a:ext cx="2972289" cy="461665"/>
          </a:xfrm>
          <a:prstGeom prst="rect">
            <a:avLst/>
          </a:prstGeom>
          <a:noFill/>
        </p:spPr>
        <p:txBody>
          <a:bodyPr wrap="none" rtlCol="0">
            <a:spAutoFit/>
          </a:bodyPr>
          <a:lstStyle/>
          <a:p>
            <a:r>
              <a:rPr lang="en-US" altLang="ja-JP" sz="2400" dirty="0" smtClean="0">
                <a:solidFill>
                  <a:srgbClr val="FF0000"/>
                </a:solidFill>
              </a:rPr>
              <a:t>This is one-shot GW</a:t>
            </a:r>
            <a:endParaRPr kumimoji="1" lang="ja-JP" altLang="en-US" sz="2400" dirty="0">
              <a:solidFill>
                <a:srgbClr val="FF0000"/>
              </a:solidFill>
            </a:endParaRPr>
          </a:p>
        </p:txBody>
      </p:sp>
      <p:graphicFrame>
        <p:nvGraphicFramePr>
          <p:cNvPr id="7" name="オブジェクト 6"/>
          <p:cNvGraphicFramePr>
            <a:graphicFrameLocks noChangeAspect="1"/>
          </p:cNvGraphicFramePr>
          <p:nvPr>
            <p:extLst>
              <p:ext uri="{D42A27DB-BD31-4B8C-83A1-F6EECF244321}">
                <p14:modId xmlns:p14="http://schemas.microsoft.com/office/powerpoint/2010/main" val="1832705409"/>
              </p:ext>
            </p:extLst>
          </p:nvPr>
        </p:nvGraphicFramePr>
        <p:xfrm>
          <a:off x="3203848" y="5838825"/>
          <a:ext cx="5307012" cy="1019175"/>
        </p:xfrm>
        <a:graphic>
          <a:graphicData uri="http://schemas.openxmlformats.org/presentationml/2006/ole">
            <mc:AlternateContent xmlns:mc="http://schemas.openxmlformats.org/markup-compatibility/2006">
              <mc:Choice xmlns:v="urn:schemas-microsoft-com:vml" Requires="v">
                <p:oleObj spid="_x0000_s50398" name="Equation" r:id="rId17" imgW="3276360" imgH="609480" progId="Equation.DSMT4">
                  <p:embed/>
                </p:oleObj>
              </mc:Choice>
              <mc:Fallback>
                <p:oleObj name="Equation" r:id="rId17" imgW="3276360" imgH="609480" progId="Equation.DSMT4">
                  <p:embed/>
                  <p:pic>
                    <p:nvPicPr>
                      <p:cNvPr id="0" name="オブジェクト 4"/>
                      <p:cNvPicPr>
                        <a:picLocks noChangeAspect="1" noChangeArrowheads="1"/>
                      </p:cNvPicPr>
                      <p:nvPr/>
                    </p:nvPicPr>
                    <p:blipFill>
                      <a:blip r:embed="rId18"/>
                      <a:srcRect/>
                      <a:stretch>
                        <a:fillRect/>
                      </a:stretch>
                    </p:blipFill>
                    <p:spPr bwMode="auto">
                      <a:xfrm>
                        <a:off x="3203848" y="5838825"/>
                        <a:ext cx="5307012" cy="10191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944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3"/>
          <p:cNvSpPr>
            <a:spLocks noGrp="1"/>
          </p:cNvSpPr>
          <p:nvPr>
            <p:ph type="sldNum" sz="quarter" idx="12"/>
          </p:nvPr>
        </p:nvSpPr>
        <p:spPr/>
        <p:txBody>
          <a:bodyPr/>
          <a:lstStyle/>
          <a:p>
            <a:pPr>
              <a:defRPr/>
            </a:pPr>
            <a:fld id="{EF1DA704-B8A9-485B-9CEA-14E07E28947E}" type="slidenum">
              <a:rPr lang="ja-JP" altLang="en-US"/>
              <a:pPr>
                <a:defRPr/>
              </a:pPr>
              <a:t>34</a:t>
            </a:fld>
            <a:endParaRPr lang="en-US" altLang="ja-JP"/>
          </a:p>
        </p:txBody>
      </p:sp>
      <p:sp>
        <p:nvSpPr>
          <p:cNvPr id="21507" name="Rectangle 2"/>
          <p:cNvSpPr>
            <a:spLocks noChangeArrowheads="1"/>
          </p:cNvSpPr>
          <p:nvPr/>
        </p:nvSpPr>
        <p:spPr bwMode="auto">
          <a:xfrm>
            <a:off x="214313" y="84138"/>
            <a:ext cx="8610600" cy="57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p>
            <a:pPr>
              <a:spcBef>
                <a:spcPct val="50000"/>
              </a:spcBef>
            </a:pPr>
            <a:r>
              <a:rPr lang="en-US" altLang="ja-JP" sz="2800" b="1" dirty="0">
                <a:solidFill>
                  <a:srgbClr val="002060"/>
                </a:solidFill>
              </a:rPr>
              <a:t>Non-local potential term (as </a:t>
            </a:r>
            <a:r>
              <a:rPr lang="en-US" altLang="ja-JP" sz="2800" b="1" dirty="0" err="1">
                <a:solidFill>
                  <a:srgbClr val="002060"/>
                </a:solidFill>
              </a:rPr>
              <a:t>Fock</a:t>
            </a:r>
            <a:r>
              <a:rPr lang="en-US" altLang="ja-JP" sz="2800" b="1" dirty="0">
                <a:solidFill>
                  <a:srgbClr val="002060"/>
                </a:solidFill>
              </a:rPr>
              <a:t> exchange term) is important. </a:t>
            </a:r>
          </a:p>
          <a:p>
            <a:pPr>
              <a:spcBef>
                <a:spcPct val="50000"/>
              </a:spcBef>
            </a:pPr>
            <a:endParaRPr lang="en-US" altLang="ja-JP" sz="2800" b="1" dirty="0">
              <a:solidFill>
                <a:srgbClr val="002060"/>
              </a:solidFill>
            </a:endParaRPr>
          </a:p>
          <a:p>
            <a:pPr>
              <a:spcBef>
                <a:spcPct val="50000"/>
              </a:spcBef>
            </a:pPr>
            <a:r>
              <a:rPr lang="en-US" altLang="ja-JP" sz="2200" dirty="0">
                <a:solidFill>
                  <a:schemeClr val="accent2"/>
                </a:solidFill>
              </a:rPr>
              <a:t> </a:t>
            </a:r>
            <a:r>
              <a:rPr lang="en-US" altLang="ja-JP" sz="2400" b="1" dirty="0">
                <a:solidFill>
                  <a:schemeClr val="accent2"/>
                </a:solidFill>
              </a:rPr>
              <a:t>I. Localized electrons  </a:t>
            </a:r>
            <a:r>
              <a:rPr lang="en-US" altLang="ja-JP" sz="2200" dirty="0">
                <a:solidFill>
                  <a:schemeClr val="accent2"/>
                </a:solidFill>
                <a:sym typeface="Wingdings" pitchFamily="2" charset="2"/>
              </a:rPr>
              <a:t> LDA+U type effect </a:t>
            </a:r>
          </a:p>
          <a:p>
            <a:pPr>
              <a:spcBef>
                <a:spcPct val="50000"/>
              </a:spcBef>
            </a:pPr>
            <a:r>
              <a:rPr lang="en-US" altLang="ja-JP" sz="2200" dirty="0">
                <a:solidFill>
                  <a:schemeClr val="accent2"/>
                </a:solidFill>
                <a:sym typeface="Wingdings" pitchFamily="2" charset="2"/>
              </a:rPr>
              <a:t>         (Onsite non-locality.  self-interaction included). </a:t>
            </a:r>
          </a:p>
          <a:p>
            <a:pPr>
              <a:spcBef>
                <a:spcPct val="50000"/>
              </a:spcBef>
            </a:pPr>
            <a:r>
              <a:rPr lang="en-US" altLang="ja-JP" sz="2200" dirty="0">
                <a:solidFill>
                  <a:schemeClr val="accent2"/>
                </a:solidFill>
              </a:rPr>
              <a:t>         It can break time-reversal symmetry </a:t>
            </a:r>
            <a:r>
              <a:rPr lang="en-US" altLang="ja-JP" sz="2200" dirty="0">
                <a:solidFill>
                  <a:schemeClr val="accent2"/>
                </a:solidFill>
                <a:sym typeface="Wingdings" pitchFamily="2" charset="2"/>
              </a:rPr>
              <a:t> No orbital moment.</a:t>
            </a:r>
          </a:p>
          <a:p>
            <a:pPr>
              <a:spcBef>
                <a:spcPct val="50000"/>
              </a:spcBef>
            </a:pPr>
            <a:endParaRPr lang="en-US" altLang="ja-JP" sz="2200" dirty="0">
              <a:solidFill>
                <a:schemeClr val="accent2"/>
              </a:solidFill>
            </a:endParaRPr>
          </a:p>
          <a:p>
            <a:pPr>
              <a:spcBef>
                <a:spcPct val="50000"/>
              </a:spcBef>
            </a:pPr>
            <a:r>
              <a:rPr lang="en-US" altLang="ja-JP" sz="2400" b="1" dirty="0">
                <a:solidFill>
                  <a:schemeClr val="accent2"/>
                </a:solidFill>
              </a:rPr>
              <a:t>II. Extended electrons</a:t>
            </a:r>
            <a:r>
              <a:rPr lang="en-US" altLang="ja-JP" sz="2200" b="1" dirty="0">
                <a:solidFill>
                  <a:schemeClr val="accent2"/>
                </a:solidFill>
              </a:rPr>
              <a:t> </a:t>
            </a:r>
            <a:r>
              <a:rPr lang="en-US" altLang="ja-JP" sz="2200" dirty="0">
                <a:solidFill>
                  <a:schemeClr val="accent2"/>
                </a:solidFill>
                <a:sym typeface="Wingdings" pitchFamily="2" charset="2"/>
              </a:rPr>
              <a:t> GW type effect for semiconductor.   </a:t>
            </a:r>
          </a:p>
          <a:p>
            <a:pPr>
              <a:spcBef>
                <a:spcPct val="50000"/>
              </a:spcBef>
            </a:pPr>
            <a:r>
              <a:rPr lang="en-US" altLang="ja-JP" sz="2200" dirty="0">
                <a:solidFill>
                  <a:schemeClr val="accent2"/>
                </a:solidFill>
                <a:sym typeface="Wingdings" pitchFamily="2" charset="2"/>
              </a:rPr>
              <a:t>           Important to describe band gap.  Off-site non-locality.</a:t>
            </a:r>
          </a:p>
          <a:p>
            <a:pPr>
              <a:spcBef>
                <a:spcPct val="50000"/>
              </a:spcBef>
            </a:pPr>
            <a:r>
              <a:rPr lang="en-US" altLang="ja-JP" sz="2200" dirty="0">
                <a:solidFill>
                  <a:schemeClr val="accent2"/>
                </a:solidFill>
                <a:sym typeface="Wingdings" pitchFamily="2" charset="2"/>
              </a:rPr>
              <a:t>           (required to distinguish “bonding orbital” </a:t>
            </a:r>
          </a:p>
          <a:p>
            <a:pPr>
              <a:spcBef>
                <a:spcPct val="50000"/>
              </a:spcBef>
            </a:pPr>
            <a:r>
              <a:rPr lang="en-US" altLang="ja-JP" sz="2200" dirty="0">
                <a:solidFill>
                  <a:schemeClr val="accent2"/>
                </a:solidFill>
                <a:sym typeface="Wingdings" pitchFamily="2" charset="2"/>
              </a:rPr>
              <a:t>             and  “anti-bonding” </a:t>
            </a:r>
            <a:r>
              <a:rPr lang="en-US" altLang="ja-JP" sz="2200" dirty="0" smtClean="0">
                <a:solidFill>
                  <a:schemeClr val="accent2"/>
                </a:solidFill>
                <a:sym typeface="Wingdings" pitchFamily="2" charset="2"/>
              </a:rPr>
              <a:t>orbitals</a:t>
            </a:r>
            <a:r>
              <a:rPr lang="en-US" altLang="ja-JP" sz="2200" dirty="0">
                <a:solidFill>
                  <a:schemeClr val="accent2"/>
                </a:solidFill>
                <a:sym typeface="Wingdings" pitchFamily="2" charset="2"/>
              </a:rPr>
              <a:t>. ) next page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番号プレースホルダ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8782E883-9D68-468A-BBDE-49F5B0996209}" type="slidenum">
              <a:rPr lang="ja-JP" altLang="en-US" sz="1400" smtClean="0">
                <a:latin typeface="Times New Roman" pitchFamily="18" charset="0"/>
              </a:rPr>
              <a:pPr eaLnBrk="1" fontAlgn="base" hangingPunct="1">
                <a:spcBef>
                  <a:spcPct val="0"/>
                </a:spcBef>
                <a:spcAft>
                  <a:spcPct val="0"/>
                </a:spcAft>
              </a:pPr>
              <a:t>35</a:t>
            </a:fld>
            <a:endParaRPr lang="en-US" altLang="ja-JP" sz="1400" smtClean="0">
              <a:latin typeface="Times New Roman" pitchFamily="18" charset="0"/>
            </a:endParaRPr>
          </a:p>
        </p:txBody>
      </p:sp>
      <p:graphicFrame>
        <p:nvGraphicFramePr>
          <p:cNvPr id="22531" name="Object 4"/>
          <p:cNvGraphicFramePr>
            <a:graphicFrameLocks noChangeAspect="1"/>
          </p:cNvGraphicFramePr>
          <p:nvPr/>
        </p:nvGraphicFramePr>
        <p:xfrm>
          <a:off x="215900" y="4224338"/>
          <a:ext cx="8877300" cy="919162"/>
        </p:xfrm>
        <a:graphic>
          <a:graphicData uri="http://schemas.openxmlformats.org/presentationml/2006/ole">
            <mc:AlternateContent xmlns:mc="http://schemas.openxmlformats.org/markup-compatibility/2006">
              <mc:Choice xmlns:v="urn:schemas-microsoft-com:vml" Requires="v">
                <p:oleObj spid="_x0000_s22877" name="Equation" r:id="rId4" imgW="3213100" imgH="279400" progId="Equation.DSMT4">
                  <p:embed/>
                </p:oleObj>
              </mc:Choice>
              <mc:Fallback>
                <p:oleObj name="Equation" r:id="rId4" imgW="3213100" imgH="279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4224338"/>
                        <a:ext cx="88773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テキスト ボックス 25"/>
          <p:cNvSpPr txBox="1">
            <a:spLocks noChangeArrowheads="1"/>
          </p:cNvSpPr>
          <p:nvPr/>
        </p:nvSpPr>
        <p:spPr bwMode="auto">
          <a:xfrm>
            <a:off x="403225" y="5664200"/>
            <a:ext cx="65500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pitchFamily="50" charset="-128"/>
              </a:defRPr>
            </a:lvl1pPr>
            <a:lvl2pPr marL="742950" indent="-285750" eaLnBrk="0" hangingPunct="0">
              <a:defRPr kumimoji="1" sz="2400">
                <a:solidFill>
                  <a:schemeClr val="tx1"/>
                </a:solidFill>
                <a:latin typeface="Times New Roman" pitchFamily="18" charset="0"/>
                <a:ea typeface="ＭＳ Ｐゴシック" pitchFamily="50" charset="-128"/>
              </a:defRPr>
            </a:lvl2pPr>
            <a:lvl3pPr marL="1143000" indent="-228600" eaLnBrk="0" hangingPunct="0">
              <a:defRPr kumimoji="1" sz="2400">
                <a:solidFill>
                  <a:schemeClr val="tx1"/>
                </a:solidFill>
                <a:latin typeface="Times New Roman" pitchFamily="18" charset="0"/>
                <a:ea typeface="ＭＳ Ｐゴシック" pitchFamily="50" charset="-128"/>
              </a:defRPr>
            </a:lvl3pPr>
            <a:lvl4pPr marL="1600200" indent="-228600" eaLnBrk="0" hangingPunct="0">
              <a:defRPr kumimoji="1" sz="2400">
                <a:solidFill>
                  <a:schemeClr val="tx1"/>
                </a:solidFill>
                <a:latin typeface="Times New Roman" pitchFamily="18" charset="0"/>
                <a:ea typeface="ＭＳ Ｐゴシック" pitchFamily="50" charset="-128"/>
              </a:defRPr>
            </a:lvl4pPr>
            <a:lvl5pPr marL="2057400" indent="-228600" eaLnBrk="0" hangingPunct="0">
              <a:defRPr kumimoji="1" sz="24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9pPr>
          </a:lstStyle>
          <a:p>
            <a:pPr marL="342900" indent="-342900" eaLnBrk="1" hangingPunct="1">
              <a:buFont typeface="Wingdings" pitchFamily="2" charset="2"/>
              <a:buChar char="à"/>
              <a:defRPr/>
            </a:pPr>
            <a:r>
              <a:rPr lang="en-US" altLang="ja-JP" sz="3200" dirty="0" smtClean="0"/>
              <a:t>Local potential can not distinguish </a:t>
            </a:r>
          </a:p>
          <a:p>
            <a:pPr eaLnBrk="1" hangingPunct="1">
              <a:defRPr/>
            </a:pPr>
            <a:r>
              <a:rPr lang="en-US" altLang="ja-JP" sz="3200" dirty="0" smtClean="0"/>
              <a:t>    LUMO and HOMO.</a:t>
            </a:r>
            <a:endParaRPr lang="ja-JP" altLang="en-US" sz="3200" dirty="0" smtClean="0"/>
          </a:p>
        </p:txBody>
      </p:sp>
      <p:grpSp>
        <p:nvGrpSpPr>
          <p:cNvPr id="22533" name="グループ化 38"/>
          <p:cNvGrpSpPr>
            <a:grpSpLocks/>
          </p:cNvGrpSpPr>
          <p:nvPr/>
        </p:nvGrpSpPr>
        <p:grpSpPr bwMode="auto">
          <a:xfrm>
            <a:off x="1285875" y="1009650"/>
            <a:ext cx="6461125" cy="2643188"/>
            <a:chOff x="1000100" y="571480"/>
            <a:chExt cx="7856976" cy="3571900"/>
          </a:xfrm>
        </p:grpSpPr>
        <p:grpSp>
          <p:nvGrpSpPr>
            <p:cNvPr id="22537" name="グループ化 19"/>
            <p:cNvGrpSpPr>
              <a:grpSpLocks/>
            </p:cNvGrpSpPr>
            <p:nvPr/>
          </p:nvGrpSpPr>
          <p:grpSpPr bwMode="auto">
            <a:xfrm>
              <a:off x="1357290" y="1000108"/>
              <a:ext cx="3214710" cy="1071570"/>
              <a:chOff x="1357290" y="1000108"/>
              <a:chExt cx="4429156" cy="1643074"/>
            </a:xfrm>
          </p:grpSpPr>
          <p:pic>
            <p:nvPicPr>
              <p:cNvPr id="225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290"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68"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22538" name="グループ化 18"/>
            <p:cNvGrpSpPr>
              <a:grpSpLocks/>
            </p:cNvGrpSpPr>
            <p:nvPr/>
          </p:nvGrpSpPr>
          <p:grpSpPr bwMode="auto">
            <a:xfrm>
              <a:off x="1357290" y="2143116"/>
              <a:ext cx="3214710" cy="2000264"/>
              <a:chOff x="1428728" y="3071810"/>
              <a:chExt cx="4429157" cy="3286147"/>
            </a:xfrm>
          </p:grpSpPr>
          <p:pic>
            <p:nvPicPr>
              <p:cNvPr id="2254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28" y="3071810"/>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3643307" y="4714883"/>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22539" name="テキスト ボックス 20"/>
            <p:cNvSpPr txBox="1">
              <a:spLocks noChangeArrowheads="1"/>
            </p:cNvSpPr>
            <p:nvPr/>
          </p:nvSpPr>
          <p:spPr bwMode="auto">
            <a:xfrm>
              <a:off x="5010352" y="1142984"/>
              <a:ext cx="3846724"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Bonding</a:t>
              </a:r>
              <a:r>
                <a:rPr lang="ja-JP" altLang="en-US" sz="2400">
                  <a:latin typeface="Times New Roman" pitchFamily="18" charset="0"/>
                </a:rPr>
                <a:t>　　　　ＨＯＭＯ</a:t>
              </a:r>
              <a:r>
                <a:rPr lang="en-US" altLang="ja-JP" sz="2400">
                  <a:latin typeface="Times New Roman" pitchFamily="18" charset="0"/>
                </a:rPr>
                <a:t> </a:t>
              </a:r>
              <a:endParaRPr lang="ja-JP" altLang="en-US" sz="2400">
                <a:latin typeface="Times New Roman" pitchFamily="18" charset="0"/>
              </a:endParaRPr>
            </a:p>
          </p:txBody>
        </p:sp>
        <p:sp>
          <p:nvSpPr>
            <p:cNvPr id="22540" name="テキスト ボックス 21"/>
            <p:cNvSpPr txBox="1">
              <a:spLocks noChangeArrowheads="1"/>
            </p:cNvSpPr>
            <p:nvPr/>
          </p:nvSpPr>
          <p:spPr bwMode="auto">
            <a:xfrm>
              <a:off x="4909552" y="2695311"/>
              <a:ext cx="3914611"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Anti-Bonding,</a:t>
              </a:r>
              <a:r>
                <a:rPr lang="ja-JP" altLang="en-US" sz="2400">
                  <a:latin typeface="Times New Roman" pitchFamily="18" charset="0"/>
                </a:rPr>
                <a:t>　ＬＵＭＯ</a:t>
              </a:r>
              <a:r>
                <a:rPr lang="en-US" altLang="ja-JP" sz="2400">
                  <a:latin typeface="Times New Roman" pitchFamily="18" charset="0"/>
                </a:rPr>
                <a:t>,</a:t>
              </a:r>
              <a:endParaRPr lang="ja-JP" altLang="en-US" sz="2400">
                <a:latin typeface="Times New Roman" pitchFamily="18" charset="0"/>
              </a:endParaRPr>
            </a:p>
          </p:txBody>
        </p:sp>
        <p:cxnSp>
          <p:nvCxnSpPr>
            <p:cNvPr id="22541" name="直線コネクタ 27"/>
            <p:cNvCxnSpPr>
              <a:cxnSpLocks noChangeShapeType="1"/>
            </p:cNvCxnSpPr>
            <p:nvPr/>
          </p:nvCxnSpPr>
          <p:spPr bwMode="auto">
            <a:xfrm>
              <a:off x="1071538" y="2071678"/>
              <a:ext cx="3857652"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2" name="直線コネクタ 29"/>
            <p:cNvCxnSpPr>
              <a:cxnSpLocks noChangeShapeType="1"/>
            </p:cNvCxnSpPr>
            <p:nvPr/>
          </p:nvCxnSpPr>
          <p:spPr bwMode="auto">
            <a:xfrm>
              <a:off x="1000100" y="3143248"/>
              <a:ext cx="392909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3" name="直線コネクタ 32"/>
            <p:cNvCxnSpPr>
              <a:cxnSpLocks noChangeShapeType="1"/>
            </p:cNvCxnSpPr>
            <p:nvPr/>
          </p:nvCxnSpPr>
          <p:spPr bwMode="auto">
            <a:xfrm rot="5400000">
              <a:off x="321439" y="1393017"/>
              <a:ext cx="1643074"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4" name="直線コネクタ 34"/>
            <p:cNvCxnSpPr>
              <a:cxnSpLocks noChangeShapeType="1"/>
            </p:cNvCxnSpPr>
            <p:nvPr/>
          </p:nvCxnSpPr>
          <p:spPr bwMode="auto">
            <a:xfrm rot="5400000">
              <a:off x="571472" y="2928934"/>
              <a:ext cx="114300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sp>
        <p:nvSpPr>
          <p:cNvPr id="22534" name="テキスト ボックス 39"/>
          <p:cNvSpPr txBox="1">
            <a:spLocks noChangeArrowheads="1"/>
          </p:cNvSpPr>
          <p:nvPr/>
        </p:nvSpPr>
        <p:spPr bwMode="auto">
          <a:xfrm>
            <a:off x="201613" y="1138238"/>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Times New Roman" pitchFamily="18" charset="0"/>
              </a:rPr>
              <a:t>If</a:t>
            </a:r>
            <a:endParaRPr lang="ja-JP" altLang="en-US" sz="3200">
              <a:latin typeface="Times New Roman" pitchFamily="18" charset="0"/>
            </a:endParaRPr>
          </a:p>
        </p:txBody>
      </p:sp>
      <p:sp>
        <p:nvSpPr>
          <p:cNvPr id="22535" name="テキスト ボックス 40"/>
          <p:cNvSpPr txBox="1">
            <a:spLocks noChangeArrowheads="1"/>
          </p:cNvSpPr>
          <p:nvPr/>
        </p:nvSpPr>
        <p:spPr bwMode="auto">
          <a:xfrm>
            <a:off x="481013" y="3652838"/>
            <a:ext cx="3702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square of them are the same.</a:t>
            </a:r>
            <a:endParaRPr lang="ja-JP" altLang="en-US" sz="2400">
              <a:latin typeface="Times New Roman" pitchFamily="18" charset="0"/>
            </a:endParaRPr>
          </a:p>
        </p:txBody>
      </p:sp>
      <p:sp>
        <p:nvSpPr>
          <p:cNvPr id="22536" name="タイトル 1"/>
          <p:cNvSpPr>
            <a:spLocks noGrp="1"/>
          </p:cNvSpPr>
          <p:nvPr>
            <p:ph type="title" idx="4294967295"/>
          </p:nvPr>
        </p:nvSpPr>
        <p:spPr>
          <a:xfrm>
            <a:off x="330200" y="184150"/>
            <a:ext cx="8507413" cy="825500"/>
          </a:xfrm>
        </p:spPr>
        <p:txBody>
          <a:bodyPr/>
          <a:lstStyle/>
          <a:p>
            <a:r>
              <a:rPr lang="en-US" altLang="ja-JP" sz="3600" b="1" dirty="0" smtClean="0"/>
              <a:t>Schematic explanation on off-site exchange</a:t>
            </a:r>
            <a:endParaRPr lang="ja-JP" altLang="en-US" sz="3600" b="1"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pPr>
              <a:defRPr/>
            </a:pPr>
            <a:fld id="{BEA134D3-50AD-47CD-8EDA-0AE90388F480}" type="slidenum">
              <a:rPr lang="ja-JP" altLang="en-US"/>
              <a:pPr>
                <a:defRPr/>
              </a:pPr>
              <a:t>36</a:t>
            </a:fld>
            <a:endParaRPr lang="en-US" altLang="ja-JP"/>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434181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13"/>
          <p:cNvSpPr txBox="1">
            <a:spLocks noChangeArrowheads="1"/>
          </p:cNvSpPr>
          <p:nvPr/>
        </p:nvSpPr>
        <p:spPr bwMode="auto">
          <a:xfrm>
            <a:off x="1690688" y="3840163"/>
            <a:ext cx="1357312"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latin typeface="Arial Black" pitchFamily="34" charset="0"/>
              </a:rPr>
              <a:t>GaAs</a:t>
            </a:r>
          </a:p>
        </p:txBody>
      </p:sp>
      <p:sp>
        <p:nvSpPr>
          <p:cNvPr id="30725" name="Text Box 4"/>
          <p:cNvSpPr txBox="1">
            <a:spLocks noChangeArrowheads="1"/>
          </p:cNvSpPr>
          <p:nvPr/>
        </p:nvSpPr>
        <p:spPr bwMode="auto">
          <a:xfrm>
            <a:off x="5927725" y="1565275"/>
            <a:ext cx="2978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schemeClr val="accent2"/>
                </a:solidFill>
                <a:latin typeface="Times New Roman" pitchFamily="18" charset="0"/>
              </a:rPr>
              <a:t>LDA: broken blue</a:t>
            </a:r>
          </a:p>
          <a:p>
            <a:pPr eaLnBrk="1" hangingPunct="1"/>
            <a:r>
              <a:rPr lang="en-US" altLang="ja-JP" sz="2400">
                <a:solidFill>
                  <a:srgbClr val="33CC33"/>
                </a:solidFill>
                <a:latin typeface="Times New Roman" pitchFamily="18" charset="0"/>
              </a:rPr>
              <a:t>QSGW: green</a:t>
            </a:r>
          </a:p>
          <a:p>
            <a:pPr eaLnBrk="1" hangingPunct="1"/>
            <a:r>
              <a:rPr lang="en-US" altLang="ja-JP" sz="2400">
                <a:solidFill>
                  <a:srgbClr val="FF0000"/>
                </a:solidFill>
                <a:latin typeface="Times New Roman" pitchFamily="18" charset="0"/>
              </a:rPr>
              <a:t>G</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W</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 Dotted red</a:t>
            </a:r>
          </a:p>
          <a:p>
            <a:pPr eaLnBrk="1" hangingPunct="1"/>
            <a:r>
              <a:rPr lang="en-US" altLang="ja-JP" sz="2400" b="1">
                <a:latin typeface="Courier New" pitchFamily="49" charset="0"/>
              </a:rPr>
              <a:t>O</a:t>
            </a:r>
            <a:r>
              <a:rPr lang="en-US" altLang="ja-JP" sz="2400">
                <a:latin typeface="Times New Roman" pitchFamily="18" charset="0"/>
              </a:rPr>
              <a:t>:   Experiment</a:t>
            </a:r>
          </a:p>
        </p:txBody>
      </p:sp>
      <p:sp>
        <p:nvSpPr>
          <p:cNvPr id="30726" name="Line 5"/>
          <p:cNvSpPr>
            <a:spLocks noChangeShapeType="1"/>
          </p:cNvSpPr>
          <p:nvPr/>
        </p:nvSpPr>
        <p:spPr bwMode="auto">
          <a:xfrm flipH="1" flipV="1">
            <a:off x="2590800" y="2667000"/>
            <a:ext cx="33528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7" name="Text Box 6"/>
          <p:cNvSpPr txBox="1">
            <a:spLocks noChangeArrowheads="1"/>
          </p:cNvSpPr>
          <p:nvPr/>
        </p:nvSpPr>
        <p:spPr bwMode="auto">
          <a:xfrm>
            <a:off x="6003925" y="3165475"/>
            <a:ext cx="2709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latin typeface="Times New Roman" pitchFamily="18" charset="0"/>
              </a:rPr>
              <a:t>m</a:t>
            </a:r>
            <a:r>
              <a:rPr lang="en-US" altLang="ja-JP" sz="2400" baseline="30000">
                <a:latin typeface="Times New Roman" pitchFamily="18" charset="0"/>
              </a:rPr>
              <a:t>*</a:t>
            </a:r>
            <a:r>
              <a:rPr lang="en-US" altLang="ja-JP" sz="2400">
                <a:latin typeface="Times New Roman" pitchFamily="18" charset="0"/>
              </a:rPr>
              <a:t> (QSGW) = 0.073</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(LDA)   = 0.022</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(expt)     = 0.067</a:t>
            </a:r>
          </a:p>
        </p:txBody>
      </p:sp>
      <p:sp>
        <p:nvSpPr>
          <p:cNvPr id="30728" name="Line 7"/>
          <p:cNvSpPr>
            <a:spLocks noChangeShapeType="1"/>
          </p:cNvSpPr>
          <p:nvPr/>
        </p:nvSpPr>
        <p:spPr bwMode="auto">
          <a:xfrm flipH="1" flipV="1">
            <a:off x="2590800" y="5562600"/>
            <a:ext cx="2286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9" name="Rectangle 8"/>
          <p:cNvSpPr>
            <a:spLocks noChangeArrowheads="1"/>
          </p:cNvSpPr>
          <p:nvPr/>
        </p:nvSpPr>
        <p:spPr bwMode="auto">
          <a:xfrm>
            <a:off x="1143000" y="6248400"/>
            <a:ext cx="3278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 </a:t>
            </a:r>
            <a:r>
              <a:rPr lang="en-US" altLang="ja-JP" sz="2400" i="1">
                <a:latin typeface="Times New Roman" pitchFamily="18" charset="0"/>
              </a:rPr>
              <a:t>d </a:t>
            </a:r>
            <a:r>
              <a:rPr lang="en-US" altLang="ja-JP" sz="2400">
                <a:latin typeface="Times New Roman" pitchFamily="18" charset="0"/>
              </a:rPr>
              <a:t>level well described</a:t>
            </a:r>
          </a:p>
        </p:txBody>
      </p:sp>
      <p:sp>
        <p:nvSpPr>
          <p:cNvPr id="30730" name="Rectangle 9"/>
          <p:cNvSpPr>
            <a:spLocks noChangeArrowheads="1"/>
          </p:cNvSpPr>
          <p:nvPr/>
        </p:nvSpPr>
        <p:spPr bwMode="auto">
          <a:xfrm>
            <a:off x="4572000" y="5943600"/>
            <a:ext cx="395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Na bandwidth reduced by 15%</a:t>
            </a:r>
          </a:p>
        </p:txBody>
      </p:sp>
      <p:sp>
        <p:nvSpPr>
          <p:cNvPr id="30731" name="Line 10"/>
          <p:cNvSpPr>
            <a:spLocks noChangeShapeType="1"/>
          </p:cNvSpPr>
          <p:nvPr/>
        </p:nvSpPr>
        <p:spPr bwMode="auto">
          <a:xfrm flipH="1" flipV="1">
            <a:off x="1905000" y="2590800"/>
            <a:ext cx="3581400" cy="2209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2" name="Line 11"/>
          <p:cNvSpPr>
            <a:spLocks noChangeShapeType="1"/>
          </p:cNvSpPr>
          <p:nvPr/>
        </p:nvSpPr>
        <p:spPr bwMode="auto">
          <a:xfrm flipH="1" flipV="1">
            <a:off x="4419600" y="5181600"/>
            <a:ext cx="91440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3" name="Rectangle 12"/>
          <p:cNvSpPr>
            <a:spLocks noChangeArrowheads="1"/>
          </p:cNvSpPr>
          <p:nvPr/>
        </p:nvSpPr>
        <p:spPr bwMode="auto">
          <a:xfrm>
            <a:off x="5486400" y="4724400"/>
            <a:ext cx="34051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Gap too large by  ~0.3 eV</a:t>
            </a:r>
          </a:p>
          <a:p>
            <a:r>
              <a:rPr lang="en-US" altLang="ja-JP" sz="2400">
                <a:latin typeface="Times New Roman" pitchFamily="18" charset="0"/>
              </a:rPr>
              <a:t>Band dispersions ~0.1 eV </a:t>
            </a:r>
          </a:p>
        </p:txBody>
      </p:sp>
      <p:sp>
        <p:nvSpPr>
          <p:cNvPr id="30734" name="Text Box 14"/>
          <p:cNvSpPr txBox="1">
            <a:spLocks noChangeArrowheads="1"/>
          </p:cNvSpPr>
          <p:nvPr/>
        </p:nvSpPr>
        <p:spPr bwMode="auto">
          <a:xfrm>
            <a:off x="4191000" y="3352800"/>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a:latin typeface="Arial Black" pitchFamily="34" charset="0"/>
              </a:rPr>
              <a:t>Na</a:t>
            </a:r>
          </a:p>
        </p:txBody>
      </p:sp>
      <p:sp>
        <p:nvSpPr>
          <p:cNvPr id="30735" name="Rectangle 15"/>
          <p:cNvSpPr>
            <a:spLocks noGrp="1" noChangeArrowheads="1"/>
          </p:cNvSpPr>
          <p:nvPr>
            <p:ph type="title" idx="4294967295"/>
          </p:nvPr>
        </p:nvSpPr>
        <p:spPr>
          <a:xfrm>
            <a:off x="685800" y="0"/>
            <a:ext cx="7772400" cy="1143000"/>
          </a:xfrm>
        </p:spPr>
        <p:txBody>
          <a:bodyPr/>
          <a:lstStyle/>
          <a:p>
            <a:pPr eaLnBrk="1" hangingPunct="1"/>
            <a:r>
              <a:rPr lang="en-US" altLang="ja-JP" sz="2800" i="1" smtClean="0">
                <a:solidFill>
                  <a:srgbClr val="FF0066"/>
                </a:solidFill>
                <a:latin typeface="Comic Sans MS" pitchFamily="66" charset="0"/>
                <a:ea typeface="ＭＳ Ｐゴシック" charset="-128"/>
              </a:rPr>
              <a:t>sp</a:t>
            </a:r>
            <a:r>
              <a:rPr lang="en-US" altLang="ja-JP" sz="2800" smtClean="0">
                <a:solidFill>
                  <a:srgbClr val="FF0066"/>
                </a:solidFill>
                <a:latin typeface="Comic Sans MS" pitchFamily="66" charset="0"/>
                <a:ea typeface="ＭＳ Ｐゴシック" charset="-128"/>
              </a:rPr>
              <a:t> bonded systems</a:t>
            </a:r>
          </a:p>
        </p:txBody>
      </p:sp>
    </p:spTree>
    <p:extLst>
      <p:ext uri="{BB962C8B-B14F-4D97-AF65-F5344CB8AC3E}">
        <p14:creationId xmlns:p14="http://schemas.microsoft.com/office/powerpoint/2010/main" val="818728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40846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627" name="Line 5"/>
          <p:cNvSpPr>
            <a:spLocks noChangeShapeType="1"/>
          </p:cNvSpPr>
          <p:nvPr/>
        </p:nvSpPr>
        <p:spPr bwMode="auto">
          <a:xfrm flipH="1">
            <a:off x="4114800" y="39624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28" name="Text Box 6"/>
          <p:cNvSpPr txBox="1">
            <a:spLocks noChangeArrowheads="1"/>
          </p:cNvSpPr>
          <p:nvPr/>
        </p:nvSpPr>
        <p:spPr bwMode="auto">
          <a:xfrm>
            <a:off x="4648200" y="2057400"/>
            <a:ext cx="3709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dirty="0">
                <a:solidFill>
                  <a:srgbClr val="FF0000"/>
                </a:solidFill>
                <a:latin typeface="Comic Sans MS" pitchFamily="66" charset="0"/>
              </a:rPr>
              <a:t>LDA</a:t>
            </a:r>
            <a:r>
              <a:rPr lang="en-US" altLang="ja-JP" sz="3200" dirty="0">
                <a:latin typeface="Comic Sans MS" pitchFamily="66" charset="0"/>
              </a:rPr>
              <a:t>, </a:t>
            </a:r>
            <a:r>
              <a:rPr lang="en-US" altLang="ja-JP" sz="3200" dirty="0">
                <a:solidFill>
                  <a:srgbClr val="66CCFF"/>
                </a:solidFill>
                <a:latin typeface="Comic Sans MS" pitchFamily="66" charset="0"/>
              </a:rPr>
              <a:t>one-shot GW</a:t>
            </a:r>
          </a:p>
        </p:txBody>
      </p:sp>
      <p:sp>
        <p:nvSpPr>
          <p:cNvPr id="26629" name="Line 7"/>
          <p:cNvSpPr>
            <a:spLocks noChangeShapeType="1"/>
          </p:cNvSpPr>
          <p:nvPr/>
        </p:nvSpPr>
        <p:spPr bwMode="auto">
          <a:xfrm flipH="1">
            <a:off x="4191000" y="23622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30" name="Rectangle 11"/>
          <p:cNvSpPr>
            <a:spLocks noChangeArrowheads="1"/>
          </p:cNvSpPr>
          <p:nvPr/>
        </p:nvSpPr>
        <p:spPr bwMode="auto">
          <a:xfrm>
            <a:off x="4343400" y="20161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ja-JP" altLang="ja-JP">
              <a:solidFill>
                <a:srgbClr val="FF9900"/>
              </a:solidFill>
            </a:endParaRPr>
          </a:p>
        </p:txBody>
      </p:sp>
      <p:sp>
        <p:nvSpPr>
          <p:cNvPr id="26631" name="Text Box 12"/>
          <p:cNvSpPr txBox="1">
            <a:spLocks noChangeArrowheads="1"/>
          </p:cNvSpPr>
          <p:nvPr/>
        </p:nvSpPr>
        <p:spPr bwMode="auto">
          <a:xfrm>
            <a:off x="1540634" y="6301451"/>
            <a:ext cx="7345281"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dirty="0" smtClean="0">
                <a:latin typeface="Comic Sans MS" pitchFamily="66" charset="0"/>
              </a:rPr>
              <a:t>With </a:t>
            </a:r>
            <a:r>
              <a:rPr lang="en-US" altLang="ja-JP" sz="3200" dirty="0" err="1" smtClean="0">
                <a:latin typeface="Comic Sans MS" pitchFamily="66" charset="0"/>
              </a:rPr>
              <a:t>D.Deguchi</a:t>
            </a:r>
            <a:r>
              <a:rPr lang="en-US" altLang="ja-JP" sz="3200" dirty="0" smtClean="0">
                <a:latin typeface="Comic Sans MS" pitchFamily="66" charset="0"/>
              </a:rPr>
              <a:t> and </a:t>
            </a:r>
            <a:r>
              <a:rPr lang="en-US" altLang="ja-JP" sz="3200" dirty="0" err="1" smtClean="0">
                <a:latin typeface="Comic Sans MS" pitchFamily="66" charset="0"/>
              </a:rPr>
              <a:t>K.Sato</a:t>
            </a:r>
            <a:r>
              <a:rPr lang="en-US" altLang="ja-JP" sz="3200" dirty="0" smtClean="0">
                <a:latin typeface="Comic Sans MS" pitchFamily="66" charset="0"/>
              </a:rPr>
              <a:t> (Osaka-u)</a:t>
            </a:r>
            <a:endParaRPr lang="en-US" altLang="ja-JP" sz="3200" dirty="0">
              <a:latin typeface="Comic Sans MS" pitchFamily="66" charset="0"/>
            </a:endParaRPr>
          </a:p>
        </p:txBody>
      </p:sp>
      <p:sp>
        <p:nvSpPr>
          <p:cNvPr id="26632" name="Text Box 14"/>
          <p:cNvSpPr txBox="1">
            <a:spLocks noChangeArrowheads="1"/>
          </p:cNvSpPr>
          <p:nvPr/>
        </p:nvSpPr>
        <p:spPr bwMode="auto">
          <a:xfrm rot="-5400000">
            <a:off x="-1847056" y="2831307"/>
            <a:ext cx="4421187"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           Calculated(eV)</a:t>
            </a:r>
          </a:p>
        </p:txBody>
      </p:sp>
      <p:sp>
        <p:nvSpPr>
          <p:cNvPr id="26633" name="Rectangle 15"/>
          <p:cNvSpPr>
            <a:spLocks noGrp="1" noChangeArrowheads="1"/>
          </p:cNvSpPr>
          <p:nvPr>
            <p:ph type="title"/>
          </p:nvPr>
        </p:nvSpPr>
        <p:spPr>
          <a:xfrm>
            <a:off x="5795963" y="152400"/>
            <a:ext cx="2892425" cy="1143000"/>
          </a:xfrm>
        </p:spPr>
        <p:txBody>
          <a:bodyPr/>
          <a:lstStyle/>
          <a:p>
            <a:pPr algn="l"/>
            <a:r>
              <a:rPr lang="en-US" altLang="ja-JP" smtClean="0">
                <a:solidFill>
                  <a:srgbClr val="FF9900"/>
                </a:solidFill>
              </a:rPr>
              <a:t>BAND GAP</a:t>
            </a:r>
            <a:endParaRPr lang="en-US" altLang="ja-JP" smtClean="0"/>
          </a:p>
        </p:txBody>
      </p:sp>
      <p:sp>
        <p:nvSpPr>
          <p:cNvPr id="26634" name="テキスト ボックス 11"/>
          <p:cNvSpPr txBox="1">
            <a:spLocks noChangeArrowheads="1"/>
          </p:cNvSpPr>
          <p:nvPr/>
        </p:nvSpPr>
        <p:spPr bwMode="auto">
          <a:xfrm>
            <a:off x="4648200" y="3708400"/>
            <a:ext cx="3817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QSGW</a:t>
            </a:r>
          </a:p>
          <a:p>
            <a:pPr eaLnBrk="1" hangingPunct="1"/>
            <a:r>
              <a:rPr lang="en-US" altLang="ja-JP" sz="3200">
                <a:latin typeface="Comic Sans MS" pitchFamily="66" charset="0"/>
              </a:rPr>
              <a:t>(we see systematic</a:t>
            </a:r>
          </a:p>
          <a:p>
            <a:pPr eaLnBrk="1" hangingPunct="1"/>
            <a:r>
              <a:rPr lang="en-US" altLang="ja-JP" sz="3200">
                <a:latin typeface="Comic Sans MS" pitchFamily="66" charset="0"/>
              </a:rPr>
              <a:t>over estimation).</a:t>
            </a:r>
            <a:endParaRPr lang="ja-JP" altLang="en-US" sz="3200">
              <a:latin typeface="Comic Sans MS" pitchFamily="66" charset="0"/>
            </a:endParaRPr>
          </a:p>
        </p:txBody>
      </p:sp>
      <p:pic>
        <p:nvPicPr>
          <p:cNvPr id="3" name="図 2"/>
          <p:cNvPicPr>
            <a:picLocks noChangeAspect="1"/>
          </p:cNvPicPr>
          <p:nvPr/>
        </p:nvPicPr>
        <p:blipFill>
          <a:blip r:embed="rId3"/>
          <a:stretch>
            <a:fillRect/>
          </a:stretch>
        </p:blipFill>
        <p:spPr>
          <a:xfrm rot="5400000">
            <a:off x="1440648" y="-1401902"/>
            <a:ext cx="6277638" cy="912906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38</a:t>
            </a:fld>
            <a:endParaRPr lang="en-US" altLang="ja-JP">
              <a:solidFill>
                <a:prstClr val="black">
                  <a:tint val="75000"/>
                </a:prstClr>
              </a:solidFill>
            </a:endParaRP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297103"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2195736" y="5888927"/>
            <a:ext cx="6032421" cy="830997"/>
          </a:xfrm>
          <a:prstGeom prst="rect">
            <a:avLst/>
          </a:prstGeom>
          <a:noFill/>
        </p:spPr>
        <p:txBody>
          <a:bodyPr wrap="none" rtlCol="0">
            <a:spAutoFit/>
          </a:bodyPr>
          <a:lstStyle/>
          <a:p>
            <a:r>
              <a:rPr lang="ja-JP" altLang="en-US" sz="2400" dirty="0" smtClean="0">
                <a:solidFill>
                  <a:prstClr val="black"/>
                </a:solidFill>
              </a:rPr>
              <a:t>金属的なもの</a:t>
            </a:r>
            <a:r>
              <a:rPr lang="en-US" altLang="ja-JP" sz="2400" dirty="0" smtClean="0">
                <a:solidFill>
                  <a:prstClr val="black"/>
                </a:solidFill>
                <a:sym typeface="Wingdings" panose="05000000000000000000" pitchFamily="2" charset="2"/>
              </a:rPr>
              <a:t></a:t>
            </a:r>
            <a:r>
              <a:rPr lang="ja-JP" altLang="en-US" sz="2400" dirty="0" smtClean="0">
                <a:solidFill>
                  <a:prstClr val="black"/>
                </a:solidFill>
                <a:sym typeface="Wingdings" panose="05000000000000000000" pitchFamily="2" charset="2"/>
              </a:rPr>
              <a:t>ＱＳＧＷでＯＫ．</a:t>
            </a:r>
            <a:endParaRPr lang="en-US" altLang="ja-JP" sz="2400" dirty="0" smtClean="0">
              <a:solidFill>
                <a:prstClr val="black"/>
              </a:solidFill>
              <a:sym typeface="Wingdings" panose="05000000000000000000" pitchFamily="2" charset="2"/>
            </a:endParaRPr>
          </a:p>
          <a:p>
            <a:r>
              <a:rPr lang="ja-JP" altLang="en-US" sz="2400" dirty="0" smtClean="0">
                <a:solidFill>
                  <a:prstClr val="black"/>
                </a:solidFill>
              </a:rPr>
              <a:t>ハイブリッド法では場合によりうまくいかない。</a:t>
            </a:r>
          </a:p>
        </p:txBody>
      </p:sp>
    </p:spTree>
    <p:extLst>
      <p:ext uri="{BB962C8B-B14F-4D97-AF65-F5344CB8AC3E}">
        <p14:creationId xmlns:p14="http://schemas.microsoft.com/office/powerpoint/2010/main" val="58956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u="sng" dirty="0" smtClean="0">
                <a:solidFill>
                  <a:schemeClr val="tx2">
                    <a:lumMod val="60000"/>
                    <a:lumOff val="40000"/>
                  </a:schemeClr>
                </a:solidFill>
              </a:rPr>
              <a:t>Physics in QSGW</a:t>
            </a:r>
            <a:endParaRPr kumimoji="1" lang="ja-JP" altLang="en-US" u="sng" dirty="0"/>
          </a:p>
        </p:txBody>
      </p:sp>
      <p:sp>
        <p:nvSpPr>
          <p:cNvPr id="3" name="スライド番号プレースホルダー 2"/>
          <p:cNvSpPr>
            <a:spLocks noGrp="1"/>
          </p:cNvSpPr>
          <p:nvPr>
            <p:ph type="sldNum" sz="quarter" idx="12"/>
          </p:nvPr>
        </p:nvSpPr>
        <p:spPr/>
        <p:txBody>
          <a:bodyPr/>
          <a:lstStyle/>
          <a:p>
            <a:pPr>
              <a:defRPr/>
            </a:pPr>
            <a:fld id="{636344FB-1EF1-4600-923D-481FCC37C949}" type="slidenum">
              <a:rPr lang="ja-JP" altLang="en-US" smtClean="0"/>
              <a:pPr>
                <a:defRPr/>
              </a:pPr>
              <a:t>39</a:t>
            </a:fld>
            <a:endParaRPr lang="en-US" altLang="ja-JP"/>
          </a:p>
        </p:txBody>
      </p:sp>
      <mc:AlternateContent xmlns:mc="http://schemas.openxmlformats.org/markup-compatibility/2006">
        <mc:Choice xmlns:a14="http://schemas.microsoft.com/office/drawing/2010/main" Requires="a14">
          <p:sp>
            <p:nvSpPr>
              <p:cNvPr id="4" name="テキスト プレースホルダー 3"/>
              <p:cNvSpPr>
                <a:spLocks noGrp="1"/>
              </p:cNvSpPr>
              <p:nvPr>
                <p:ph type="body" idx="1"/>
              </p:nvPr>
            </p:nvSpPr>
            <p:spPr>
              <a:xfrm>
                <a:off x="179512" y="764704"/>
                <a:ext cx="8784976" cy="5059724"/>
              </a:xfrm>
            </p:spPr>
            <p:txBody>
              <a:bodyPr>
                <a:normAutofit fontScale="70000" lnSpcReduction="20000"/>
              </a:bodyPr>
              <a:lstStyle/>
              <a:p>
                <a:pPr marL="0" indent="0">
                  <a:buNone/>
                </a:pPr>
                <a:endParaRPr lang="en-US" altLang="ja-JP" u="sng" dirty="0" smtClean="0">
                  <a:solidFill>
                    <a:srgbClr val="C00000"/>
                  </a:solidFill>
                </a:endParaRP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smtClean="0">
                    <a:solidFill>
                      <a:srgbClr val="00B050"/>
                    </a:solidFill>
                  </a:rPr>
                  <a:t>LDA</a:t>
                </a:r>
                <a:r>
                  <a:rPr kumimoji="1" lang="ja-JP" altLang="en-US" sz="4000" dirty="0" smtClean="0">
                    <a:solidFill>
                      <a:srgbClr val="00B050"/>
                    </a:solidFill>
                  </a:rPr>
                  <a:t>（</a:t>
                </a:r>
                <a:r>
                  <a:rPr kumimoji="1" lang="en-US" altLang="ja-JP" sz="4000" dirty="0" smtClean="0">
                    <a:solidFill>
                      <a:srgbClr val="00B050"/>
                    </a:solidFill>
                  </a:rPr>
                  <a:t>GGA</a:t>
                </a:r>
                <a:r>
                  <a:rPr kumimoji="1" lang="ja-JP" altLang="en-US" sz="4000" dirty="0" smtClean="0">
                    <a:solidFill>
                      <a:srgbClr val="00B050"/>
                    </a:solidFill>
                  </a:rPr>
                  <a:t>）</a:t>
                </a:r>
                <a:r>
                  <a:rPr kumimoji="1" lang="ja-JP" altLang="en-US" sz="4000" dirty="0" smtClean="0"/>
                  <a:t> </a:t>
                </a:r>
                <a:r>
                  <a:rPr kumimoji="1" lang="en-US" altLang="ja-JP" sz="4000" dirty="0" smtClean="0"/>
                  <a:t>→ </a:t>
                </a:r>
                <a:r>
                  <a:rPr kumimoji="1" lang="ja-JP" altLang="en-US" sz="4000" dirty="0" smtClean="0"/>
                  <a:t>　</a:t>
                </a:r>
                <a:r>
                  <a:rPr lang="en-US" altLang="ja-JP" sz="4000" dirty="0" smtClean="0"/>
                  <a:t>homogeneous gas</a:t>
                </a:r>
                <a:r>
                  <a:rPr lang="ja-JP" altLang="en-US" sz="4000" dirty="0" smtClean="0"/>
                  <a:t>　</a:t>
                </a:r>
                <a:r>
                  <a:rPr lang="en-US" altLang="ja-JP" sz="4000" dirty="0" smtClean="0"/>
                  <a:t>OK!</a:t>
                </a:r>
                <a:r>
                  <a:rPr lang="ja-JP" altLang="en-US" sz="4000" dirty="0"/>
                  <a:t>　</a:t>
                </a:r>
                <a:r>
                  <a:rPr lang="ja-JP" altLang="en-US" sz="4000" dirty="0" smtClean="0"/>
                  <a:t>（</a:t>
                </a:r>
                <a:r>
                  <a:rPr lang="en-US" altLang="ja-JP" sz="4000" dirty="0" smtClean="0"/>
                  <a:t>Physics)</a:t>
                </a: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err="1" smtClean="0">
                    <a:solidFill>
                      <a:srgbClr val="00B050"/>
                    </a:solidFill>
                  </a:rPr>
                  <a:t>Hartree-Fock</a:t>
                </a:r>
                <a:r>
                  <a:rPr kumimoji="1" lang="en-US" altLang="ja-JP" sz="4000" dirty="0" smtClean="0">
                    <a:solidFill>
                      <a:srgbClr val="00B050"/>
                    </a:solidFill>
                  </a:rPr>
                  <a:t> </a:t>
                </a:r>
                <a:r>
                  <a:rPr kumimoji="1" lang="en-US" altLang="ja-JP" sz="4000" dirty="0" smtClean="0"/>
                  <a:t> </a:t>
                </a:r>
                <a:r>
                  <a:rPr lang="en-US" altLang="ja-JP" sz="4000" dirty="0" smtClean="0"/>
                  <a:t>→ </a:t>
                </a:r>
                <a:r>
                  <a:rPr lang="ja-JP" altLang="en-US" sz="4000" dirty="0" smtClean="0"/>
                  <a:t>　</a:t>
                </a:r>
                <a:r>
                  <a:rPr lang="en-US" altLang="ja-JP" sz="4000" dirty="0" smtClean="0"/>
                  <a:t>H-atom</a:t>
                </a:r>
                <a:r>
                  <a:rPr lang="ja-JP" altLang="en-US" sz="4000" dirty="0" smtClean="0"/>
                  <a:t>　</a:t>
                </a:r>
                <a:r>
                  <a:rPr lang="en-US" altLang="ja-JP" sz="4000" dirty="0" smtClean="0"/>
                  <a:t>OK!</a:t>
                </a:r>
                <a:r>
                  <a:rPr lang="ja-JP" altLang="en-US" sz="4000" dirty="0" smtClean="0"/>
                  <a:t>　　　　（</a:t>
                </a:r>
                <a:r>
                  <a:rPr lang="en-US" altLang="ja-JP" sz="4000" dirty="0" smtClean="0"/>
                  <a:t>chemistry</a:t>
                </a:r>
                <a:r>
                  <a:rPr lang="ja-JP" altLang="en-US" sz="4000" dirty="0" smtClean="0"/>
                  <a:t>）</a:t>
                </a:r>
                <a:endParaRPr lang="en-US" altLang="ja-JP" sz="4000" dirty="0" smtClean="0"/>
              </a:p>
              <a:p>
                <a:pPr marL="0" indent="0">
                  <a:buNone/>
                </a:pPr>
                <a:endParaRPr lang="en-US" altLang="ja-JP" dirty="0" smtClean="0"/>
              </a:p>
              <a:p>
                <a:pPr marL="0" indent="0">
                  <a:buNone/>
                </a:pPr>
                <a:r>
                  <a:rPr lang="ja-JP" altLang="en-US" dirty="0" smtClean="0"/>
                  <a:t>　　</a:t>
                </a:r>
                <a:r>
                  <a:rPr lang="en-US" altLang="ja-JP" dirty="0" smtClean="0"/>
                  <a:t>“</a:t>
                </a:r>
                <a:r>
                  <a:rPr lang="en-US" altLang="ja-JP" sz="3400" b="1" dirty="0" smtClean="0"/>
                  <a:t>True results” may be between its middle;</a:t>
                </a:r>
              </a:p>
              <a:p>
                <a:pPr marL="0" indent="0">
                  <a:buNone/>
                </a:pPr>
                <a:r>
                  <a:rPr kumimoji="1" lang="ja-JP" altLang="en-US" sz="3400" dirty="0" smtClean="0"/>
                  <a:t>　　</a:t>
                </a:r>
                <a:r>
                  <a:rPr kumimoji="1" lang="en-US" altLang="ja-JP" sz="3400" dirty="0" smtClean="0">
                    <a:sym typeface="Wingdings" panose="05000000000000000000" pitchFamily="2" charset="2"/>
                  </a:rPr>
                  <a:t></a:t>
                </a:r>
                <a:r>
                  <a:rPr kumimoji="1" lang="en-US" altLang="ja-JP" sz="3400" dirty="0" smtClean="0">
                    <a:solidFill>
                      <a:srgbClr val="0070C0"/>
                    </a:solidFill>
                  </a:rPr>
                  <a:t>Hybrid </a:t>
                </a:r>
                <a:r>
                  <a:rPr kumimoji="1" lang="en-US" altLang="ja-JP" sz="3400" dirty="0" err="1" smtClean="0">
                    <a:solidFill>
                      <a:srgbClr val="0070C0"/>
                    </a:solidFill>
                  </a:rPr>
                  <a:t>methd</a:t>
                </a:r>
                <a:r>
                  <a:rPr kumimoji="1" lang="ja-JP" altLang="en-US" sz="3400" dirty="0" smtClean="0">
                    <a:solidFill>
                      <a:srgbClr val="0070C0"/>
                    </a:solidFill>
                  </a:rPr>
                  <a:t>（</a:t>
                </a:r>
                <a:r>
                  <a:rPr kumimoji="1" lang="en-US" altLang="ja-JP" sz="3400" dirty="0" smtClean="0">
                    <a:solidFill>
                      <a:srgbClr val="0070C0"/>
                    </a:solidFill>
                  </a:rPr>
                  <a:t>B3LYP, HSE…)</a:t>
                </a:r>
                <a:r>
                  <a:rPr lang="ja-JP" altLang="en-US" sz="3400" dirty="0">
                    <a:solidFill>
                      <a:srgbClr val="0070C0"/>
                    </a:solidFill>
                  </a:rPr>
                  <a:t>　</a:t>
                </a:r>
                <a:r>
                  <a:rPr lang="ja-JP" altLang="en-US" sz="3400" dirty="0" smtClean="0">
                    <a:solidFill>
                      <a:srgbClr val="0070C0"/>
                    </a:solidFill>
                  </a:rPr>
                  <a:t>　</a:t>
                </a:r>
                <a14:m>
                  <m:oMath xmlns:m="http://schemas.openxmlformats.org/officeDocument/2006/math">
                    <m:f>
                      <m:fPr>
                        <m:ctrlPr>
                          <a:rPr lang="en-US" altLang="ja-JP" sz="3400" i="1" dirty="0" smtClean="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１</m:t>
                        </m:r>
                      </m:num>
                      <m:den>
                        <m:r>
                          <a:rPr lang="ja-JP" altLang="en-US" sz="3400" b="0" i="1" dirty="0" smtClean="0">
                            <a:solidFill>
                              <a:srgbClr val="0070C0"/>
                            </a:solidFill>
                            <a:latin typeface="Cambria Math"/>
                          </a:rPr>
                          <m:t>４</m:t>
                        </m:r>
                      </m:den>
                    </m:f>
                  </m:oMath>
                </a14:m>
                <a:r>
                  <a:rPr lang="en-US" altLang="ja-JP" sz="3400" dirty="0" smtClean="0">
                    <a:solidFill>
                      <a:srgbClr val="0070C0"/>
                    </a:solidFill>
                  </a:rPr>
                  <a:t>×HF</a:t>
                </a:r>
                <a:r>
                  <a:rPr lang="ja-JP" altLang="en-US" sz="3400" dirty="0" smtClean="0">
                    <a:solidFill>
                      <a:srgbClr val="0070C0"/>
                    </a:solidFill>
                  </a:rPr>
                  <a:t>＋</a:t>
                </a:r>
                <a:r>
                  <a:rPr lang="en-US" altLang="ja-JP" sz="3400" dirty="0">
                    <a:solidFill>
                      <a:srgbClr val="0070C0"/>
                    </a:solidFill>
                  </a:rPr>
                  <a:t> </a:t>
                </a:r>
                <a14:m>
                  <m:oMath xmlns:m="http://schemas.openxmlformats.org/officeDocument/2006/math">
                    <m:f>
                      <m:fPr>
                        <m:ctrlPr>
                          <a:rPr lang="en-US" altLang="ja-JP" sz="3400" i="1" dirty="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３</m:t>
                        </m:r>
                      </m:num>
                      <m:den>
                        <m:r>
                          <a:rPr lang="ja-JP" altLang="en-US" sz="3400" i="1" dirty="0">
                            <a:solidFill>
                              <a:srgbClr val="0070C0"/>
                            </a:solidFill>
                            <a:latin typeface="Cambria Math"/>
                          </a:rPr>
                          <m:t>４</m:t>
                        </m:r>
                      </m:den>
                    </m:f>
                    <m:r>
                      <m:rPr>
                        <m:nor/>
                      </m:rPr>
                      <a:rPr lang="en-US" altLang="ja-JP" sz="3400" dirty="0">
                        <a:solidFill>
                          <a:srgbClr val="0070C0"/>
                        </a:solidFill>
                      </a:rPr>
                      <m:t>×</m:t>
                    </m:r>
                  </m:oMath>
                </a14:m>
                <a:r>
                  <a:rPr lang="en-US" altLang="ja-JP" sz="3400" dirty="0">
                    <a:solidFill>
                      <a:srgbClr val="0070C0"/>
                    </a:solidFill>
                  </a:rPr>
                  <a:t>LDA</a:t>
                </a:r>
                <a:endParaRPr kumimoji="1" lang="en-US" altLang="ja-JP" sz="3400" dirty="0" smtClean="0">
                  <a:solidFill>
                    <a:srgbClr val="0070C0"/>
                  </a:solidFill>
                </a:endParaRPr>
              </a:p>
              <a:p>
                <a:pPr marL="457200" lvl="2" indent="-57150"/>
                <a:r>
                  <a:rPr lang="en-US" altLang="ja-JP" sz="3600" b="1" dirty="0" smtClean="0">
                    <a:solidFill>
                      <a:srgbClr val="FF0000"/>
                    </a:solidFill>
                  </a:rPr>
                  <a:t>Problem</a:t>
                </a:r>
                <a:r>
                  <a:rPr lang="ja-JP" altLang="en-US" sz="3600" b="1" dirty="0" smtClean="0">
                    <a:solidFill>
                      <a:srgbClr val="FF0000"/>
                    </a:solidFill>
                  </a:rPr>
                  <a:t>：</a:t>
                </a:r>
                <a:r>
                  <a:rPr lang="en-US" altLang="ja-JP" sz="3600" b="1" dirty="0" smtClean="0">
                    <a:solidFill>
                      <a:srgbClr val="FF0000"/>
                    </a:solidFill>
                  </a:rPr>
                  <a:t>the mixing ratio may be dependent on materials.</a:t>
                </a: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r>
                  <a:rPr lang="en-US" altLang="ja-JP" sz="3600" b="1" dirty="0" smtClean="0">
                    <a:solidFill>
                      <a:schemeClr val="accent1">
                        <a:lumMod val="75000"/>
                      </a:schemeClr>
                    </a:solidFill>
                    <a:sym typeface="Wingdings" panose="05000000000000000000" pitchFamily="2" charset="2"/>
                  </a:rPr>
                  <a:t>QSGW</a:t>
                </a:r>
                <a:r>
                  <a:rPr lang="ja-JP" altLang="en-US" b="1" dirty="0" smtClean="0">
                    <a:solidFill>
                      <a:schemeClr val="accent1">
                        <a:lumMod val="75000"/>
                      </a:schemeClr>
                    </a:solidFill>
                    <a:sym typeface="Wingdings" panose="05000000000000000000" pitchFamily="2" charset="2"/>
                  </a:rPr>
                  <a:t>：</a:t>
                </a:r>
                <a:r>
                  <a:rPr lang="ja-JP" altLang="en-US" sz="3100" b="1" dirty="0">
                    <a:sym typeface="Wingdings" panose="05000000000000000000" pitchFamily="2" charset="2"/>
                  </a:rPr>
                  <a:t> </a:t>
                </a:r>
                <a:r>
                  <a:rPr lang="ja-JP" altLang="en-US" sz="3100" b="1" dirty="0" smtClean="0">
                    <a:sym typeface="Wingdings" panose="05000000000000000000" pitchFamily="2" charset="2"/>
                  </a:rPr>
                  <a:t>  </a:t>
                </a:r>
                <a:r>
                  <a:rPr lang="en-US" altLang="ja-JP" sz="3100" b="1" dirty="0" smtClean="0"/>
                  <a:t>Instead of bare </a:t>
                </a:r>
                <a:r>
                  <a:rPr lang="en-US" altLang="ja-JP" sz="3100" b="1" dirty="0" err="1" smtClean="0"/>
                  <a:t>Coulmb</a:t>
                </a:r>
                <a:r>
                  <a:rPr lang="en-US" altLang="ja-JP" sz="3100" b="1" dirty="0" smtClean="0"/>
                  <a:t>  </a:t>
                </a:r>
                <a:r>
                  <a:rPr lang="ja-JP" altLang="en-US" sz="3100" b="1" dirty="0" err="1" smtClean="0"/>
                  <a:t>ｖ</a:t>
                </a:r>
                <a:r>
                  <a:rPr lang="en-US" altLang="ja-JP" sz="3100" b="1" dirty="0" smtClean="0"/>
                  <a:t>,</a:t>
                </a:r>
              </a:p>
              <a:p>
                <a:pPr marL="0" lvl="1" indent="-57150"/>
                <a:r>
                  <a:rPr lang="en-US" altLang="ja-JP" sz="3100" b="1" dirty="0"/>
                  <a:t> </a:t>
                </a:r>
                <a:r>
                  <a:rPr lang="en-US" altLang="ja-JP" sz="3100" b="1" dirty="0" smtClean="0"/>
                  <a:t>                 we use “Dynamically Screened </a:t>
                </a:r>
                <a:r>
                  <a:rPr lang="en-US" altLang="ja-JP" sz="3100" b="1" dirty="0" err="1" smtClean="0"/>
                  <a:t>Coulom</a:t>
                </a:r>
                <a:r>
                  <a:rPr lang="en-US" altLang="ja-JP" sz="3100" b="1" dirty="0" smtClean="0"/>
                  <a:t> interaction W”.</a:t>
                </a:r>
              </a:p>
              <a:p>
                <a:pPr marL="0" lvl="1" indent="-57150"/>
                <a:r>
                  <a:rPr lang="en-US" altLang="ja-JP" sz="3100" b="1" dirty="0"/>
                  <a:t> </a:t>
                </a:r>
                <a:r>
                  <a:rPr lang="en-US" altLang="ja-JP" sz="3100" b="1" dirty="0" smtClean="0"/>
                  <a:t>                 W is determined </a:t>
                </a:r>
                <a:r>
                  <a:rPr lang="en-US" altLang="ja-JP" sz="3100" b="1" dirty="0" smtClean="0"/>
                  <a:t>self-consistently.</a:t>
                </a:r>
                <a:endParaRPr lang="en-US" altLang="ja-JP" sz="3100" b="1" dirty="0" smtClean="0"/>
              </a:p>
              <a:p>
                <a:pPr marL="0" lvl="1" indent="-57150"/>
                <a:endParaRPr lang="en-US" altLang="ja-JP" sz="2400" dirty="0">
                  <a:solidFill>
                    <a:schemeClr val="bg1">
                      <a:lumMod val="50000"/>
                    </a:schemeClr>
                  </a:solidFill>
                </a:endParaRPr>
              </a:p>
            </p:txBody>
          </p:sp>
        </mc:Choice>
        <mc:Fallback>
          <p:sp>
            <p:nvSpPr>
              <p:cNvPr id="4" name="テキスト プレースホルダー 3"/>
              <p:cNvSpPr>
                <a:spLocks noGrp="1" noRot="1" noChangeAspect="1" noMove="1" noResize="1" noEditPoints="1" noAdjustHandles="1" noChangeArrowheads="1" noChangeShapeType="1" noTextEdit="1"/>
              </p:cNvSpPr>
              <p:nvPr>
                <p:ph type="body" idx="1"/>
              </p:nvPr>
            </p:nvSpPr>
            <p:spPr>
              <a:xfrm>
                <a:off x="179512" y="764704"/>
                <a:ext cx="8784976" cy="5059724"/>
              </a:xfrm>
              <a:blipFill rotWithShape="0">
                <a:blip r:embed="rId3"/>
                <a:stretch>
                  <a:fillRect l="-971"/>
                </a:stretch>
              </a:blipFill>
            </p:spPr>
            <p:txBody>
              <a:bodyPr/>
              <a:lstStyle/>
              <a:p>
                <a:r>
                  <a:rPr lang="ja-JP" altLang="en-US">
                    <a:noFill/>
                  </a:rPr>
                  <a:t> </a:t>
                </a:r>
              </a:p>
            </p:txBody>
          </p:sp>
        </mc:Fallback>
      </mc:AlternateContent>
      <p:sp>
        <p:nvSpPr>
          <p:cNvPr id="7" name="テキスト ボックス 6"/>
          <p:cNvSpPr txBox="1"/>
          <p:nvPr/>
        </p:nvSpPr>
        <p:spPr>
          <a:xfrm>
            <a:off x="683568" y="5517232"/>
            <a:ext cx="8352928" cy="707886"/>
          </a:xfrm>
          <a:prstGeom prst="rect">
            <a:avLst/>
          </a:prstGeom>
          <a:noFill/>
        </p:spPr>
        <p:txBody>
          <a:bodyPr wrap="square" rtlCol="0">
            <a:spAutoFit/>
          </a:bodyPr>
          <a:lstStyle/>
          <a:p>
            <a:pPr marL="0" lvl="1"/>
            <a:r>
              <a:rPr lang="en-US" altLang="ja-JP" sz="2000" dirty="0" smtClean="0">
                <a:solidFill>
                  <a:srgbClr val="FF0000"/>
                </a:solidFill>
              </a:rPr>
              <a:t>Independent-particle theory where we take into account</a:t>
            </a:r>
          </a:p>
          <a:p>
            <a:pPr marL="0" lvl="1"/>
            <a:r>
              <a:rPr lang="en-US" altLang="ja-JP" sz="2000" dirty="0" smtClean="0">
                <a:solidFill>
                  <a:srgbClr val="FF0000"/>
                </a:solidFill>
              </a:rPr>
              <a:t>the charge fluctuation at the RPA self-consistently.</a:t>
            </a:r>
            <a:endParaRPr kumimoji="1" lang="ja-JP" altLang="en-US" sz="2000" dirty="0" smtClean="0"/>
          </a:p>
        </p:txBody>
      </p:sp>
    </p:spTree>
    <p:extLst>
      <p:ext uri="{BB962C8B-B14F-4D97-AF65-F5344CB8AC3E}">
        <p14:creationId xmlns:p14="http://schemas.microsoft.com/office/powerpoint/2010/main" val="2507781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468313" y="188913"/>
            <a:ext cx="84248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fontAlgn="base" hangingPunct="1">
              <a:spcBef>
                <a:spcPct val="0"/>
              </a:spcBef>
              <a:spcAft>
                <a:spcPct val="0"/>
              </a:spcAft>
            </a:pPr>
            <a:r>
              <a:rPr lang="en-US" altLang="ja-JP" sz="3200" u="sng" dirty="0" smtClean="0">
                <a:solidFill>
                  <a:prstClr val="black"/>
                </a:solidFill>
              </a:rPr>
              <a:t>Independent particle picture and total energy </a:t>
            </a:r>
          </a:p>
          <a:p>
            <a:pPr eaLnBrk="1" fontAlgn="base" hangingPunct="1">
              <a:spcBef>
                <a:spcPct val="0"/>
              </a:spcBef>
              <a:spcAft>
                <a:spcPct val="0"/>
              </a:spcAft>
            </a:pPr>
            <a:r>
              <a:rPr lang="en-US" altLang="ja-JP" sz="2400" dirty="0" smtClean="0">
                <a:solidFill>
                  <a:prstClr val="black"/>
                </a:solidFill>
              </a:rPr>
              <a:t>These can be obtained by the density functional theory (DFT) in LDA.</a:t>
            </a:r>
          </a:p>
        </p:txBody>
      </p:sp>
      <mc:AlternateContent xmlns:mc="http://schemas.openxmlformats.org/markup-compatibility/2006" xmlns:a14="http://schemas.microsoft.com/office/drawing/2010/main">
        <mc:Choice Requires="a14">
          <p:sp>
            <p:nvSpPr>
              <p:cNvPr id="3" name="テキスト ボックス 2"/>
              <p:cNvSpPr txBox="1"/>
              <p:nvPr/>
            </p:nvSpPr>
            <p:spPr>
              <a:xfrm>
                <a:off x="1187624" y="1962999"/>
                <a:ext cx="1462260" cy="646331"/>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smtClean="0">
                    <a:solidFill>
                      <a:prstClr val="black"/>
                    </a:solidFill>
                    <a:latin typeface="Arial" pitchFamily="34" charset="0"/>
                  </a:rPr>
                  <a:t>Electron</a:t>
                </a:r>
              </a:p>
              <a:p>
                <a:pPr fontAlgn="base">
                  <a:spcBef>
                    <a:spcPct val="0"/>
                  </a:spcBef>
                  <a:spcAft>
                    <a:spcPct val="0"/>
                  </a:spcAft>
                </a:pPr>
                <a:r>
                  <a:rPr lang="en-US" altLang="ja-JP" dirty="0">
                    <a:solidFill>
                      <a:prstClr val="black"/>
                    </a:solidFill>
                    <a:latin typeface="Arial" pitchFamily="34" charset="0"/>
                  </a:rPr>
                  <a:t>Density </a:t>
                </a:r>
                <a14:m>
                  <m:oMath xmlns:m="http://schemas.openxmlformats.org/officeDocument/2006/math">
                    <m:r>
                      <a:rPr lang="en-US" altLang="ja-JP" b="0" i="1" smtClean="0">
                        <a:solidFill>
                          <a:prstClr val="black"/>
                        </a:solidFill>
                        <a:latin typeface="Cambria Math"/>
                      </a:rPr>
                      <m:t>𝑛</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endParaRPr lang="ja-JP" altLang="en-US" dirty="0">
                  <a:solidFill>
                    <a:prstClr val="black"/>
                  </a:solidFill>
                  <a:latin typeface="Arial" pitchFamily="34" charset="0"/>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187624" y="1962999"/>
                <a:ext cx="1462260" cy="646331"/>
              </a:xfrm>
              <a:prstGeom prst="rect">
                <a:avLst/>
              </a:prstGeom>
              <a:blipFill rotWithShape="1">
                <a:blip r:embed="rId3"/>
                <a:stretch>
                  <a:fillRect l="-3306" t="-3704" r="-826" b="-12963"/>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860032" y="2035007"/>
                <a:ext cx="3360856" cy="923330"/>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One-particle effective potential </a:t>
                </a:r>
              </a:p>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m:oMathPara>
                </a14:m>
                <a:endParaRPr lang="en-US" altLang="ja-JP" dirty="0">
                  <a:solidFill>
                    <a:prstClr val="black"/>
                  </a:solidFill>
                  <a:latin typeface="Arial" pitchFamily="34" charset="0"/>
                </a:endParaRPr>
              </a:p>
              <a:p>
                <a:pPr fontAlgn="base">
                  <a:spcBef>
                    <a:spcPct val="0"/>
                  </a:spcBef>
                  <a:spcAft>
                    <a:spcPct val="0"/>
                  </a:spcAft>
                </a:pPr>
                <a:endParaRPr lang="ja-JP" altLang="en-US" dirty="0">
                  <a:solidFill>
                    <a:prstClr val="black"/>
                  </a:solidFill>
                  <a:latin typeface="Arial" pitchFamily="34" charset="0"/>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860032" y="2035007"/>
                <a:ext cx="3360856" cy="923330"/>
              </a:xfrm>
              <a:prstGeom prst="rect">
                <a:avLst/>
              </a:prstGeom>
              <a:blipFill rotWithShape="1">
                <a:blip r:embed="rId4"/>
                <a:stretch>
                  <a:fillRect l="-1264" t="-2614" r="-361"/>
                </a:stretch>
              </a:blipFill>
              <a:ln>
                <a:solidFill>
                  <a:schemeClr val="accent1"/>
                </a:solidFill>
              </a:ln>
            </p:spPr>
            <p:txBody>
              <a:bodyPr/>
              <a:lstStyle/>
              <a:p>
                <a:r>
                  <a:rPr lang="ja-JP" altLang="en-US">
                    <a:noFill/>
                  </a:rPr>
                  <a:t> </a:t>
                </a:r>
              </a:p>
            </p:txBody>
          </p:sp>
        </mc:Fallback>
      </mc:AlternateContent>
      <p:cxnSp>
        <p:nvCxnSpPr>
          <p:cNvPr id="5" name="直線矢印コネクタ 4"/>
          <p:cNvCxnSpPr/>
          <p:nvPr/>
        </p:nvCxnSpPr>
        <p:spPr>
          <a:xfrm>
            <a:off x="2915816" y="2286164"/>
            <a:ext cx="1800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131840" y="1916832"/>
            <a:ext cx="1385957" cy="369332"/>
          </a:xfrm>
          <a:prstGeom prst="rect">
            <a:avLst/>
          </a:prstGeom>
          <a:noFill/>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DFT in LDA</a:t>
            </a:r>
            <a:endParaRPr lang="ja-JP" altLang="en-US" dirty="0">
              <a:solidFill>
                <a:prstClr val="black"/>
              </a:solidFill>
              <a:latin typeface="Arial" pitchFamily="34" charset="0"/>
            </a:endParaRPr>
          </a:p>
        </p:txBody>
      </p:sp>
      <p:cxnSp>
        <p:nvCxnSpPr>
          <p:cNvPr id="7" name="直線矢印コネクタ 6"/>
          <p:cNvCxnSpPr/>
          <p:nvPr/>
        </p:nvCxnSpPr>
        <p:spPr>
          <a:xfrm flipH="1">
            <a:off x="5584241" y="2958337"/>
            <a:ext cx="984230" cy="10928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9" name="オブジェクト 8"/>
          <p:cNvGraphicFramePr>
            <a:graphicFrameLocks noChangeAspect="1"/>
          </p:cNvGraphicFramePr>
          <p:nvPr>
            <p:extLst>
              <p:ext uri="{D42A27DB-BD31-4B8C-83A1-F6EECF244321}">
                <p14:modId xmlns:p14="http://schemas.microsoft.com/office/powerpoint/2010/main" val="2435460924"/>
              </p:ext>
            </p:extLst>
          </p:nvPr>
        </p:nvGraphicFramePr>
        <p:xfrm>
          <a:off x="2290355" y="4214494"/>
          <a:ext cx="3792421" cy="864096"/>
        </p:xfrm>
        <a:graphic>
          <a:graphicData uri="http://schemas.openxmlformats.org/presentationml/2006/ole">
            <mc:AlternateContent xmlns:mc="http://schemas.openxmlformats.org/markup-compatibility/2006">
              <mc:Choice xmlns:v="urn:schemas-microsoft-com:vml" Requires="v">
                <p:oleObj spid="_x0000_s37362" name="Equation" r:id="rId5" imgW="2006280" imgH="457200" progId="Equation.DSMT4">
                  <p:embed/>
                </p:oleObj>
              </mc:Choice>
              <mc:Fallback>
                <p:oleObj name="Equation" r:id="rId5" imgW="2006280" imgH="457200" progId="Equation.DSMT4">
                  <p:embed/>
                  <p:pic>
                    <p:nvPicPr>
                      <p:cNvPr id="0" name=""/>
                      <p:cNvPicPr/>
                      <p:nvPr/>
                    </p:nvPicPr>
                    <p:blipFill>
                      <a:blip r:embed="rId6"/>
                      <a:stretch>
                        <a:fillRect/>
                      </a:stretch>
                    </p:blipFill>
                    <p:spPr>
                      <a:xfrm>
                        <a:off x="2290355" y="4214494"/>
                        <a:ext cx="3792421" cy="864096"/>
                      </a:xfrm>
                      <a:prstGeom prst="rect">
                        <a:avLst/>
                      </a:prstGeom>
                    </p:spPr>
                  </p:pic>
                </p:oleObj>
              </mc:Fallback>
            </mc:AlternateContent>
          </a:graphicData>
        </a:graphic>
      </p:graphicFrame>
      <p:cxnSp>
        <p:nvCxnSpPr>
          <p:cNvPr id="11" name="直線矢印コネクタ 10"/>
          <p:cNvCxnSpPr/>
          <p:nvPr/>
        </p:nvCxnSpPr>
        <p:spPr>
          <a:xfrm flipH="1" flipV="1">
            <a:off x="1918754" y="2827095"/>
            <a:ext cx="731130" cy="1224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187624" y="3254497"/>
            <a:ext cx="2480166" cy="369332"/>
          </a:xfrm>
          <a:prstGeom prst="rect">
            <a:avLst/>
          </a:prstGeom>
          <a:noFill/>
        </p:spPr>
        <p:txBody>
          <a:bodyPr wrap="none" rtlCol="0">
            <a:spAutoFit/>
          </a:bodyPr>
          <a:lstStyle/>
          <a:p>
            <a:r>
              <a:rPr kumimoji="1" lang="en-US" altLang="ja-JP" dirty="0" smtClean="0"/>
              <a:t>Fill up to Fermi energy</a:t>
            </a:r>
            <a:endParaRPr kumimoji="1" lang="ja-JP" altLang="en-US" dirty="0"/>
          </a:p>
        </p:txBody>
      </p:sp>
      <p:sp>
        <p:nvSpPr>
          <p:cNvPr id="16" name="正方形/長方形 15"/>
          <p:cNvSpPr/>
          <p:nvPr/>
        </p:nvSpPr>
        <p:spPr>
          <a:xfrm>
            <a:off x="2051720" y="4051231"/>
            <a:ext cx="4176464"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9" name="オブジェクト 18"/>
          <p:cNvGraphicFramePr>
            <a:graphicFrameLocks noChangeAspect="1"/>
          </p:cNvGraphicFramePr>
          <p:nvPr>
            <p:extLst>
              <p:ext uri="{D42A27DB-BD31-4B8C-83A1-F6EECF244321}">
                <p14:modId xmlns:p14="http://schemas.microsoft.com/office/powerpoint/2010/main" val="3743999968"/>
              </p:ext>
            </p:extLst>
          </p:nvPr>
        </p:nvGraphicFramePr>
        <p:xfrm>
          <a:off x="5632292" y="3132812"/>
          <a:ext cx="3223676" cy="612701"/>
        </p:xfrm>
        <a:graphic>
          <a:graphicData uri="http://schemas.openxmlformats.org/presentationml/2006/ole">
            <mc:AlternateContent xmlns:mc="http://schemas.openxmlformats.org/markup-compatibility/2006">
              <mc:Choice xmlns:v="urn:schemas-microsoft-com:vml" Requires="v">
                <p:oleObj spid="_x0000_s37363" name="Equation" r:id="rId7" imgW="1726920" imgH="482400" progId="Equation.DSMT4">
                  <p:embed/>
                </p:oleObj>
              </mc:Choice>
              <mc:Fallback>
                <p:oleObj name="Equation" r:id="rId7" imgW="1726920" imgH="482400" progId="Equation.DSMT4">
                  <p:embed/>
                  <p:pic>
                    <p:nvPicPr>
                      <p:cNvPr id="0" name=""/>
                      <p:cNvPicPr/>
                      <p:nvPr/>
                    </p:nvPicPr>
                    <p:blipFill>
                      <a:blip r:embed="rId8"/>
                      <a:stretch>
                        <a:fillRect/>
                      </a:stretch>
                    </p:blipFill>
                    <p:spPr>
                      <a:xfrm>
                        <a:off x="5632292" y="3132812"/>
                        <a:ext cx="3223676" cy="612701"/>
                      </a:xfrm>
                      <a:prstGeom prst="rect">
                        <a:avLst/>
                      </a:prstGeom>
                    </p:spPr>
                  </p:pic>
                </p:oleObj>
              </mc:Fallback>
            </mc:AlternateContent>
          </a:graphicData>
        </a:graphic>
      </p:graphicFrame>
      <p:sp>
        <p:nvSpPr>
          <p:cNvPr id="20" name="円弧 19"/>
          <p:cNvSpPr/>
          <p:nvPr/>
        </p:nvSpPr>
        <p:spPr>
          <a:xfrm>
            <a:off x="3916226" y="2958274"/>
            <a:ext cx="799790" cy="732917"/>
          </a:xfrm>
          <a:prstGeom prst="arc">
            <a:avLst>
              <a:gd name="adj1" fmla="val 16200000"/>
              <a:gd name="adj2" fmla="val 12668633"/>
            </a:avLst>
          </a:prstGeom>
          <a:ln>
            <a:tailEnd type="arrow"/>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 name="テキスト ボックス 20"/>
          <p:cNvSpPr txBox="1"/>
          <p:nvPr/>
        </p:nvSpPr>
        <p:spPr>
          <a:xfrm>
            <a:off x="4108310" y="3181618"/>
            <a:ext cx="1005403" cy="646331"/>
          </a:xfrm>
          <a:prstGeom prst="rect">
            <a:avLst/>
          </a:prstGeom>
          <a:noFill/>
        </p:spPr>
        <p:txBody>
          <a:bodyPr wrap="none" rtlCol="0">
            <a:spAutoFit/>
          </a:bodyPr>
          <a:lstStyle/>
          <a:p>
            <a:r>
              <a:rPr lang="en-US" altLang="ja-JP" dirty="0">
                <a:solidFill>
                  <a:srgbClr val="FF0000"/>
                </a:solidFill>
              </a:rPr>
              <a:t>i</a:t>
            </a:r>
            <a:r>
              <a:rPr kumimoji="1" lang="en-US" altLang="ja-JP" dirty="0" smtClean="0">
                <a:solidFill>
                  <a:srgbClr val="FF0000"/>
                </a:solidFill>
              </a:rPr>
              <a:t>teration</a:t>
            </a:r>
          </a:p>
          <a:p>
            <a:r>
              <a:rPr lang="en-US" altLang="ja-JP" dirty="0" smtClean="0">
                <a:solidFill>
                  <a:srgbClr val="FF0000"/>
                </a:solidFill>
              </a:rPr>
              <a:t>cycle</a:t>
            </a:r>
            <a:endParaRPr kumimoji="1" lang="ja-JP" altLang="en-US" dirty="0">
              <a:solidFill>
                <a:srgbClr val="FF0000"/>
              </a:solidFill>
            </a:endParaRPr>
          </a:p>
        </p:txBody>
      </p:sp>
      <p:sp>
        <p:nvSpPr>
          <p:cNvPr id="22" name="テキスト ボックス 21"/>
          <p:cNvSpPr txBox="1"/>
          <p:nvPr/>
        </p:nvSpPr>
        <p:spPr>
          <a:xfrm>
            <a:off x="834463" y="6268670"/>
            <a:ext cx="6538970" cy="369332"/>
          </a:xfrm>
          <a:prstGeom prst="rect">
            <a:avLst/>
          </a:prstGeom>
          <a:noFill/>
        </p:spPr>
        <p:txBody>
          <a:bodyPr wrap="none" rtlCol="0">
            <a:spAutoFit/>
          </a:bodyPr>
          <a:lstStyle/>
          <a:p>
            <a:r>
              <a:rPr kumimoji="1" lang="en-US" altLang="ja-JP" dirty="0" smtClean="0"/>
              <a:t>This iteration cycle until converged </a:t>
            </a:r>
            <a:r>
              <a:rPr lang="en-US" altLang="ja-JP" dirty="0" smtClean="0">
                <a:sym typeface="Wingdings" pitchFamily="2" charset="2"/>
              </a:rPr>
              <a:t>= </a:t>
            </a:r>
            <a:r>
              <a:rPr kumimoji="1" lang="en-US" altLang="ja-JP" dirty="0" smtClean="0">
                <a:sym typeface="Wingdings" pitchFamily="2" charset="2"/>
              </a:rPr>
              <a:t>total energy minimization</a:t>
            </a:r>
            <a:endParaRPr kumimoji="1" lang="ja-JP" altLang="en-US" dirty="0"/>
          </a:p>
        </p:txBody>
      </p:sp>
    </p:spTree>
    <p:extLst>
      <p:ext uri="{BB962C8B-B14F-4D97-AF65-F5344CB8AC3E}">
        <p14:creationId xmlns:p14="http://schemas.microsoft.com/office/powerpoint/2010/main" val="3083134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Why we need </a:t>
            </a:r>
            <a:r>
              <a:rPr lang="ja-JP" altLang="en-US" dirty="0" smtClean="0"/>
              <a:t>ＱＳＧＷ</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40</a:t>
            </a:fld>
            <a:endParaRPr lang="en-US" altLang="ja-JP" dirty="0">
              <a:solidFill>
                <a:prstClr val="black">
                  <a:tint val="75000"/>
                </a:prstClr>
              </a:solidFill>
              <a:ea typeface="ＭＳ Ｐゴシック" pitchFamily="50" charset="-128"/>
            </a:endParaRPr>
          </a:p>
        </p:txBody>
      </p:sp>
      <p:sp>
        <p:nvSpPr>
          <p:cNvPr id="4" name="テキスト ボックス 3"/>
          <p:cNvSpPr txBox="1"/>
          <p:nvPr/>
        </p:nvSpPr>
        <p:spPr>
          <a:xfrm>
            <a:off x="323528" y="863134"/>
            <a:ext cx="8496944" cy="3108543"/>
          </a:xfrm>
          <a:prstGeom prst="rect">
            <a:avLst/>
          </a:prstGeom>
          <a:noFill/>
        </p:spPr>
        <p:txBody>
          <a:bodyPr wrap="square" rtlCol="0">
            <a:spAutoFit/>
          </a:bodyPr>
          <a:lstStyle/>
          <a:p>
            <a:r>
              <a:rPr lang="en-US" altLang="ja-JP" sz="2400" dirty="0" smtClean="0">
                <a:solidFill>
                  <a:prstClr val="black"/>
                </a:solidFill>
                <a:latin typeface="Arial" charset="0"/>
                <a:ea typeface="ＭＳ Ｐゴシック" charset="-128"/>
              </a:rPr>
              <a:t>We need good </a:t>
            </a:r>
            <a:r>
              <a:rPr lang="en-US" altLang="ja-JP" sz="2400" dirty="0" smtClean="0">
                <a:solidFill>
                  <a:prstClr val="black"/>
                </a:solidFill>
                <a:latin typeface="Arial" charset="0"/>
                <a:ea typeface="ＭＳ Ｐゴシック" charset="-128"/>
              </a:rPr>
              <a:t>independent-particle </a:t>
            </a:r>
            <a:r>
              <a:rPr lang="en-US" altLang="ja-JP" sz="2400" dirty="0" smtClean="0">
                <a:solidFill>
                  <a:prstClr val="black"/>
                </a:solidFill>
                <a:latin typeface="Arial" charset="0"/>
                <a:ea typeface="ＭＳ Ｐゴシック" charset="-128"/>
              </a:rPr>
              <a:t>picture in order to calculate linear responses (magnetic optical, transport…).</a:t>
            </a:r>
          </a:p>
          <a:p>
            <a:r>
              <a:rPr lang="en-US" altLang="ja-JP" sz="2400" dirty="0" smtClean="0">
                <a:solidFill>
                  <a:prstClr val="black"/>
                </a:solidFill>
                <a:latin typeface="Arial" charset="0"/>
                <a:ea typeface="ＭＳ Ｐゴシック" charset="-128"/>
              </a:rPr>
              <a:t>H0 (eigenvalue and </a:t>
            </a:r>
            <a:r>
              <a:rPr lang="en-US" altLang="ja-JP" sz="2400" dirty="0" err="1" smtClean="0">
                <a:solidFill>
                  <a:prstClr val="black"/>
                </a:solidFill>
                <a:latin typeface="Arial" charset="0"/>
                <a:ea typeface="ＭＳ Ｐゴシック" charset="-128"/>
              </a:rPr>
              <a:t>eigenfunctions</a:t>
            </a:r>
            <a:r>
              <a:rPr lang="en-US" altLang="ja-JP" sz="2400" dirty="0" smtClean="0">
                <a:solidFill>
                  <a:prstClr val="black"/>
                </a:solidFill>
                <a:latin typeface="Arial" charset="0"/>
                <a:ea typeface="ＭＳ Ｐゴシック" charset="-128"/>
              </a:rPr>
              <a:t>) are required.</a:t>
            </a:r>
          </a:p>
          <a:p>
            <a:endParaRPr lang="en-US" altLang="ja-JP" sz="2400" u="sng" dirty="0" smtClean="0">
              <a:solidFill>
                <a:srgbClr val="C0504D">
                  <a:lumMod val="75000"/>
                </a:srgbClr>
              </a:solidFill>
              <a:latin typeface="Arial" charset="0"/>
              <a:ea typeface="ＭＳ Ｐゴシック" charset="-128"/>
            </a:endParaRPr>
          </a:p>
          <a:p>
            <a:r>
              <a:rPr lang="ja-JP" altLang="en-US" sz="2400" b="1" dirty="0" smtClean="0">
                <a:solidFill>
                  <a:srgbClr val="C0504D">
                    <a:lumMod val="75000"/>
                  </a:srgbClr>
                </a:solidFill>
                <a:latin typeface="Arial" charset="0"/>
                <a:ea typeface="ＭＳ Ｐゴシック" charset="-128"/>
              </a:rPr>
              <a:t>＊</a:t>
            </a:r>
            <a:r>
              <a:rPr lang="en-US" altLang="ja-JP" sz="2400" b="1" dirty="0">
                <a:solidFill>
                  <a:srgbClr val="C0504D">
                    <a:lumMod val="75000"/>
                  </a:srgbClr>
                </a:solidFill>
                <a:latin typeface="Arial" charset="0"/>
                <a:ea typeface="ＭＳ Ｐゴシック" charset="-128"/>
              </a:rPr>
              <a:t> Band </a:t>
            </a:r>
            <a:r>
              <a:rPr lang="en-US" altLang="ja-JP" sz="2400" b="1" dirty="0" smtClean="0">
                <a:solidFill>
                  <a:srgbClr val="C0504D">
                    <a:lumMod val="75000"/>
                  </a:srgbClr>
                </a:solidFill>
                <a:latin typeface="Arial" charset="0"/>
                <a:ea typeface="ＭＳ Ｐゴシック" charset="-128"/>
              </a:rPr>
              <a:t>gap, Effective mass</a:t>
            </a:r>
          </a:p>
          <a:p>
            <a:r>
              <a:rPr lang="ja-JP" altLang="en-US" sz="2400" b="1" dirty="0" smtClean="0">
                <a:solidFill>
                  <a:srgbClr val="C0504D">
                    <a:lumMod val="75000"/>
                  </a:srgbClr>
                </a:solidFill>
                <a:latin typeface="Arial" charset="0"/>
                <a:ea typeface="ＭＳ Ｐゴシック" charset="-128"/>
              </a:rPr>
              <a:t>＊</a:t>
            </a:r>
            <a:r>
              <a:rPr lang="en-US" altLang="ja-JP" sz="2400" b="1" dirty="0" smtClean="0">
                <a:solidFill>
                  <a:srgbClr val="C0504D">
                    <a:lumMod val="75000"/>
                  </a:srgbClr>
                </a:solidFill>
                <a:latin typeface="Arial" charset="0"/>
                <a:ea typeface="ＭＳ Ｐゴシック" charset="-128"/>
              </a:rPr>
              <a:t>Relative position of levels.</a:t>
            </a:r>
          </a:p>
          <a:p>
            <a:pPr lvl="1"/>
            <a:r>
              <a:rPr lang="ja-JP" altLang="en-US" sz="2400" b="1" dirty="0" smtClean="0">
                <a:solidFill>
                  <a:srgbClr val="C0504D">
                    <a:lumMod val="75000"/>
                  </a:srgbClr>
                </a:solidFill>
                <a:latin typeface="Arial" charset="0"/>
                <a:ea typeface="ＭＳ Ｐゴシック" charset="-128"/>
              </a:rPr>
              <a:t>ＬＵＭＯ－ＨＯＭＯ</a:t>
            </a:r>
            <a:r>
              <a:rPr lang="en-US" altLang="ja-JP" sz="2400" b="1" dirty="0" smtClean="0">
                <a:solidFill>
                  <a:srgbClr val="C0504D">
                    <a:lumMod val="75000"/>
                  </a:srgbClr>
                </a:solidFill>
                <a:latin typeface="Arial" charset="0"/>
                <a:ea typeface="ＭＳ Ｐゴシック" charset="-128"/>
              </a:rPr>
              <a:t>, Fermi energy…</a:t>
            </a:r>
          </a:p>
          <a:p>
            <a:r>
              <a:rPr lang="ja-JP" altLang="en-US" sz="2800" dirty="0">
                <a:solidFill>
                  <a:prstClr val="black"/>
                </a:solidFill>
                <a:latin typeface="Arial" charset="0"/>
                <a:ea typeface="ＭＳ Ｐゴシック" charset="-128"/>
              </a:rPr>
              <a:t>　</a:t>
            </a:r>
            <a:r>
              <a:rPr lang="ja-JP" altLang="en-US" sz="2800" dirty="0" smtClean="0">
                <a:solidFill>
                  <a:prstClr val="black"/>
                </a:solidFill>
                <a:latin typeface="Arial" charset="0"/>
                <a:ea typeface="ＭＳ Ｐゴシック" charset="-128"/>
              </a:rPr>
              <a:t>　</a:t>
            </a:r>
          </a:p>
        </p:txBody>
      </p:sp>
      <p:cxnSp>
        <p:nvCxnSpPr>
          <p:cNvPr id="6" name="直線コネクタ 5"/>
          <p:cNvCxnSpPr/>
          <p:nvPr/>
        </p:nvCxnSpPr>
        <p:spPr>
          <a:xfrm>
            <a:off x="3851920" y="4534807"/>
            <a:ext cx="1224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851920" y="5614927"/>
            <a:ext cx="12241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436096" y="5353317"/>
            <a:ext cx="1372492" cy="523220"/>
          </a:xfrm>
          <a:prstGeom prst="rect">
            <a:avLst/>
          </a:prstGeom>
          <a:noFill/>
        </p:spPr>
        <p:txBody>
          <a:bodyPr wrap="none" rtlCol="0">
            <a:spAutoFit/>
          </a:bodyPr>
          <a:lstStyle/>
          <a:p>
            <a:r>
              <a:rPr lang="ja-JP" altLang="en-US" sz="2800" smtClean="0">
                <a:solidFill>
                  <a:prstClr val="black"/>
                </a:solidFill>
                <a:latin typeface="Arial" charset="0"/>
                <a:ea typeface="ＭＳ Ｐゴシック" charset="-128"/>
              </a:rPr>
              <a:t>ＨＯＭＯ</a:t>
            </a:r>
            <a:endParaRPr lang="ja-JP" altLang="en-US" sz="2800" dirty="0" smtClean="0">
              <a:solidFill>
                <a:prstClr val="black"/>
              </a:solidFill>
              <a:latin typeface="Arial" charset="0"/>
              <a:ea typeface="ＭＳ Ｐゴシック" charset="-128"/>
            </a:endParaRPr>
          </a:p>
        </p:txBody>
      </p:sp>
      <p:sp>
        <p:nvSpPr>
          <p:cNvPr id="10" name="テキスト ボックス 9"/>
          <p:cNvSpPr txBox="1"/>
          <p:nvPr/>
        </p:nvSpPr>
        <p:spPr>
          <a:xfrm>
            <a:off x="5423945" y="4243461"/>
            <a:ext cx="1309974" cy="523220"/>
          </a:xfrm>
          <a:prstGeom prst="rect">
            <a:avLst/>
          </a:prstGeom>
          <a:noFill/>
        </p:spPr>
        <p:txBody>
          <a:bodyPr wrap="none" rtlCol="0">
            <a:spAutoFit/>
          </a:bodyPr>
          <a:lstStyle/>
          <a:p>
            <a:r>
              <a:rPr lang="ja-JP" altLang="en-US" sz="2800" dirty="0" smtClean="0">
                <a:solidFill>
                  <a:prstClr val="black"/>
                </a:solidFill>
                <a:latin typeface="Arial" charset="0"/>
                <a:ea typeface="ＭＳ Ｐゴシック" charset="-128"/>
              </a:rPr>
              <a:t>ＬＵＭＯ</a:t>
            </a:r>
          </a:p>
        </p:txBody>
      </p:sp>
      <p:sp>
        <p:nvSpPr>
          <p:cNvPr id="11" name="正方形/長方形 10"/>
          <p:cNvSpPr/>
          <p:nvPr/>
        </p:nvSpPr>
        <p:spPr>
          <a:xfrm>
            <a:off x="1043608" y="5156457"/>
            <a:ext cx="2808312" cy="144016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 name="テキスト ボックス 11"/>
          <p:cNvSpPr txBox="1"/>
          <p:nvPr/>
        </p:nvSpPr>
        <p:spPr>
          <a:xfrm>
            <a:off x="1421167" y="4894847"/>
            <a:ext cx="2305439"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Fermi energy</a:t>
            </a:r>
            <a:endParaRPr lang="ja-JP" altLang="en-US" sz="2800" dirty="0" smtClean="0">
              <a:solidFill>
                <a:prstClr val="black"/>
              </a:solidFill>
              <a:latin typeface="Arial" charset="0"/>
              <a:ea typeface="ＭＳ Ｐゴシック" charset="-128"/>
            </a:endParaRPr>
          </a:p>
        </p:txBody>
      </p:sp>
      <p:sp>
        <p:nvSpPr>
          <p:cNvPr id="13" name="正方形/長方形 12"/>
          <p:cNvSpPr/>
          <p:nvPr/>
        </p:nvSpPr>
        <p:spPr>
          <a:xfrm>
            <a:off x="1043608"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テキスト ボックス 13"/>
          <p:cNvSpPr txBox="1"/>
          <p:nvPr/>
        </p:nvSpPr>
        <p:spPr>
          <a:xfrm>
            <a:off x="4479972" y="3889062"/>
            <a:ext cx="1625766"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Molecule</a:t>
            </a:r>
            <a:endParaRPr lang="ja-JP" altLang="en-US" sz="2800" dirty="0" smtClean="0">
              <a:solidFill>
                <a:srgbClr val="FF0000"/>
              </a:solidFill>
              <a:latin typeface="Arial" charset="0"/>
              <a:ea typeface="ＭＳ Ｐゴシック" charset="-128"/>
            </a:endParaRPr>
          </a:p>
        </p:txBody>
      </p:sp>
      <p:sp>
        <p:nvSpPr>
          <p:cNvPr id="15" name="正方形/長方形 14"/>
          <p:cNvSpPr/>
          <p:nvPr/>
        </p:nvSpPr>
        <p:spPr>
          <a:xfrm>
            <a:off x="3851920"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endParaRPr>
          </a:p>
        </p:txBody>
      </p:sp>
      <p:sp>
        <p:nvSpPr>
          <p:cNvPr id="16" name="テキスト ボックス 15"/>
          <p:cNvSpPr txBox="1"/>
          <p:nvPr/>
        </p:nvSpPr>
        <p:spPr>
          <a:xfrm>
            <a:off x="1267006" y="3861048"/>
            <a:ext cx="1064715"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Metal</a:t>
            </a:r>
            <a:endParaRPr lang="ja-JP" altLang="en-US" sz="2800" dirty="0" smtClean="0">
              <a:solidFill>
                <a:srgbClr val="FF0000"/>
              </a:solidFill>
              <a:latin typeface="Arial" charset="0"/>
              <a:ea typeface="ＭＳ Ｐゴシック" charset="-128"/>
            </a:endParaRPr>
          </a:p>
        </p:txBody>
      </p:sp>
      <p:sp>
        <p:nvSpPr>
          <p:cNvPr id="17" name="テキスト ボックス 16"/>
          <p:cNvSpPr txBox="1"/>
          <p:nvPr/>
        </p:nvSpPr>
        <p:spPr>
          <a:xfrm>
            <a:off x="6803362" y="4289627"/>
            <a:ext cx="2162772" cy="954107"/>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Molecule on</a:t>
            </a:r>
          </a:p>
          <a:p>
            <a:r>
              <a:rPr lang="en-US" altLang="ja-JP" sz="2800" dirty="0" smtClean="0">
                <a:solidFill>
                  <a:prstClr val="black"/>
                </a:solidFill>
                <a:latin typeface="Arial" charset="0"/>
                <a:ea typeface="ＭＳ Ｐゴシック" charset="-128"/>
              </a:rPr>
              <a:t>top of metal.</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15567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animBg="1"/>
      <p:bldP spid="14" grpId="0"/>
      <p:bldP spid="15" grpId="0" animBg="1"/>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6203"/>
            <a:ext cx="9059300" cy="640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41</a:t>
            </a:fld>
            <a:endParaRPr lang="en-US" altLang="ja-JP">
              <a:solidFill>
                <a:prstClr val="black">
                  <a:tint val="75000"/>
                </a:prstClr>
              </a:solidFill>
            </a:endParaRPr>
          </a:p>
        </p:txBody>
      </p:sp>
      <p:sp>
        <p:nvSpPr>
          <p:cNvPr id="7" name="テキスト ボックス 6"/>
          <p:cNvSpPr txBox="1"/>
          <p:nvPr/>
        </p:nvSpPr>
        <p:spPr>
          <a:xfrm>
            <a:off x="3217169" y="3728424"/>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8" name="テキスト ボックス 7"/>
          <p:cNvSpPr txBox="1"/>
          <p:nvPr/>
        </p:nvSpPr>
        <p:spPr>
          <a:xfrm>
            <a:off x="3185918" y="4005064"/>
            <a:ext cx="1026042"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sp>
        <p:nvSpPr>
          <p:cNvPr id="11" name="テキスト ボックス 10"/>
          <p:cNvSpPr txBox="1"/>
          <p:nvPr/>
        </p:nvSpPr>
        <p:spPr>
          <a:xfrm>
            <a:off x="7890058" y="3359092"/>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12" name="テキスト ボックス 11"/>
          <p:cNvSpPr txBox="1"/>
          <p:nvPr/>
        </p:nvSpPr>
        <p:spPr>
          <a:xfrm>
            <a:off x="7866394" y="4740636"/>
            <a:ext cx="936104"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cxnSp>
        <p:nvCxnSpPr>
          <p:cNvPr id="4" name="直線矢印コネクタ 3"/>
          <p:cNvCxnSpPr/>
          <p:nvPr/>
        </p:nvCxnSpPr>
        <p:spPr>
          <a:xfrm flipV="1">
            <a:off x="4211960" y="3543758"/>
            <a:ext cx="1584176" cy="36933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8" idx="3"/>
          </p:cNvCxnSpPr>
          <p:nvPr/>
        </p:nvCxnSpPr>
        <p:spPr>
          <a:xfrm>
            <a:off x="4211960" y="4189730"/>
            <a:ext cx="1584176" cy="73557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3851920" y="332656"/>
            <a:ext cx="2160240" cy="523220"/>
          </a:xfrm>
          <a:prstGeom prst="rect">
            <a:avLst/>
          </a:prstGeom>
          <a:solidFill>
            <a:schemeClr val="bg1"/>
          </a:solidFill>
        </p:spPr>
        <p:txBody>
          <a:bodyPr wrap="square" rtlCol="0">
            <a:spAutoFit/>
          </a:bodyPr>
          <a:lstStyle/>
          <a:p>
            <a:r>
              <a:rPr lang="en-US" altLang="ja-JP" sz="2800" dirty="0" smtClean="0">
                <a:solidFill>
                  <a:prstClr val="black"/>
                </a:solidFill>
              </a:rPr>
              <a:t>(12a.u.)</a:t>
            </a:r>
            <a:r>
              <a:rPr lang="en-US" altLang="ja-JP" sz="2800" baseline="30000" dirty="0" smtClean="0">
                <a:solidFill>
                  <a:prstClr val="black"/>
                </a:solidFill>
              </a:rPr>
              <a:t>3</a:t>
            </a:r>
            <a:r>
              <a:rPr lang="en-US" altLang="ja-JP" sz="2800" dirty="0" smtClean="0">
                <a:solidFill>
                  <a:prstClr val="black"/>
                </a:solidFill>
              </a:rPr>
              <a:t>cell</a:t>
            </a:r>
            <a:endParaRPr lang="ja-JP" altLang="en-US" sz="2800" dirty="0" smtClean="0">
              <a:solidFill>
                <a:prstClr val="black"/>
              </a:solidFill>
            </a:endParaRPr>
          </a:p>
        </p:txBody>
      </p:sp>
      <p:sp>
        <p:nvSpPr>
          <p:cNvPr id="5" name="テキスト ボックス 4"/>
          <p:cNvSpPr txBox="1"/>
          <p:nvPr/>
        </p:nvSpPr>
        <p:spPr>
          <a:xfrm>
            <a:off x="4355976" y="6513872"/>
            <a:ext cx="2723823" cy="369332"/>
          </a:xfrm>
          <a:prstGeom prst="rect">
            <a:avLst/>
          </a:prstGeom>
          <a:noFill/>
        </p:spPr>
        <p:txBody>
          <a:bodyPr wrap="none" rtlCol="0">
            <a:spAutoFit/>
          </a:bodyPr>
          <a:lstStyle/>
          <a:p>
            <a:r>
              <a:rPr lang="ja-JP" altLang="en-US" dirty="0" smtClean="0">
                <a:solidFill>
                  <a:prstClr val="black"/>
                </a:solidFill>
              </a:rPr>
              <a:t>計算の収束性は不明</a:t>
            </a:r>
            <a:r>
              <a:rPr lang="ja-JP" altLang="en-US" dirty="0" err="1" smtClean="0">
                <a:solidFill>
                  <a:prstClr val="black"/>
                </a:solidFill>
              </a:rPr>
              <a:t>．．．</a:t>
            </a:r>
            <a:endParaRPr lang="ja-JP" altLang="en-US" dirty="0">
              <a:solidFill>
                <a:prstClr val="black"/>
              </a:solidFill>
            </a:endParaRPr>
          </a:p>
        </p:txBody>
      </p:sp>
    </p:spTree>
    <p:extLst>
      <p:ext uri="{BB962C8B-B14F-4D97-AF65-F5344CB8AC3E}">
        <p14:creationId xmlns:p14="http://schemas.microsoft.com/office/powerpoint/2010/main" val="12054461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2"/>
          </p:nvPr>
        </p:nvSpPr>
        <p:spPr/>
        <p:txBody>
          <a:bodyPr/>
          <a:lstStyle/>
          <a:p>
            <a:pPr>
              <a:defRPr/>
            </a:pPr>
            <a:fld id="{E02CD7D8-D7C1-4CC2-880E-B65B8A1CEBD8}" type="slidenum">
              <a:rPr lang="ja-JP" altLang="en-US" smtClean="0"/>
              <a:pPr>
                <a:defRPr/>
              </a:pPr>
              <a:t>42</a:t>
            </a:fld>
            <a:endParaRPr lang="en-US" altLang="ja-JP" smtClean="0"/>
          </a:p>
        </p:txBody>
      </p:sp>
      <p:sp>
        <p:nvSpPr>
          <p:cNvPr id="24579" name="Rectangle 1026"/>
          <p:cNvSpPr>
            <a:spLocks noGrp="1" noChangeArrowheads="1"/>
          </p:cNvSpPr>
          <p:nvPr>
            <p:ph type="title" idx="4294967295"/>
          </p:nvPr>
        </p:nvSpPr>
        <p:spPr>
          <a:xfrm>
            <a:off x="1066800" y="304800"/>
            <a:ext cx="6477000" cy="533400"/>
          </a:xfrm>
        </p:spPr>
        <p:txBody>
          <a:bodyPr/>
          <a:lstStyle/>
          <a:p>
            <a:r>
              <a:rPr lang="en-US" altLang="ja-JP" sz="2800" smtClean="0">
                <a:solidFill>
                  <a:srgbClr val="FF0066"/>
                </a:solidFill>
                <a:latin typeface="Comic Sans MS" pitchFamily="66" charset="0"/>
              </a:rPr>
              <a:t>ZnO</a:t>
            </a:r>
            <a:endParaRPr lang="ja-JP" altLang="en-US" smtClean="0"/>
          </a:p>
        </p:txBody>
      </p:sp>
      <p:pic>
        <p:nvPicPr>
          <p:cNvPr id="24580" name="Picture 1027" descr="C:\cygwin\home\takao\zn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7772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1028"/>
          <p:cNvSpPr txBox="1">
            <a:spLocks noChangeArrowheads="1"/>
          </p:cNvSpPr>
          <p:nvPr/>
        </p:nvSpPr>
        <p:spPr bwMode="auto">
          <a:xfrm>
            <a:off x="685800" y="4191000"/>
            <a:ext cx="806291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Black:QSGW                 3.87eV</a:t>
            </a:r>
            <a:endParaRPr lang="en-US" altLang="ja-JP" sz="3200">
              <a:solidFill>
                <a:schemeClr val="accent2"/>
              </a:solidFill>
              <a:latin typeface="Comic Sans MS" pitchFamily="66" charset="0"/>
            </a:endParaRPr>
          </a:p>
          <a:p>
            <a:pPr eaLnBrk="1" hangingPunct="1"/>
            <a:r>
              <a:rPr lang="en-US" altLang="ja-JP" sz="3200">
                <a:solidFill>
                  <a:srgbClr val="FF0000"/>
                </a:solidFill>
                <a:latin typeface="Comic Sans MS" pitchFamily="66" charset="0"/>
              </a:rPr>
              <a:t>Red:LDA                        0.71eV</a:t>
            </a:r>
          </a:p>
          <a:p>
            <a:pPr eaLnBrk="1" hangingPunct="1"/>
            <a:r>
              <a:rPr lang="en-US" altLang="ja-JP" sz="2400">
                <a:solidFill>
                  <a:srgbClr val="33CC33"/>
                </a:solidFill>
                <a:latin typeface="Comic Sans MS" pitchFamily="66" charset="0"/>
              </a:rPr>
              <a:t>Green:G</a:t>
            </a:r>
            <a:r>
              <a:rPr lang="en-US" altLang="ja-JP" sz="2400" baseline="30000">
                <a:solidFill>
                  <a:srgbClr val="33CC33"/>
                </a:solidFill>
                <a:latin typeface="Comic Sans MS" pitchFamily="66" charset="0"/>
              </a:rPr>
              <a:t>LDA</a:t>
            </a:r>
            <a:r>
              <a:rPr lang="en-US" altLang="ja-JP" sz="2400">
                <a:solidFill>
                  <a:srgbClr val="33CC33"/>
                </a:solidFill>
                <a:latin typeface="Comic Sans MS" pitchFamily="66" charset="0"/>
              </a:rPr>
              <a:t>W</a:t>
            </a:r>
            <a:r>
              <a:rPr lang="en-US" altLang="ja-JP" sz="2400" baseline="30000">
                <a:solidFill>
                  <a:srgbClr val="33CC33"/>
                </a:solidFill>
                <a:latin typeface="Comic Sans MS" pitchFamily="66" charset="0"/>
              </a:rPr>
              <a:t>LDA </a:t>
            </a:r>
            <a:r>
              <a:rPr lang="en-US" altLang="ja-JP" sz="2400">
                <a:solidFill>
                  <a:srgbClr val="33CC33"/>
                </a:solidFill>
                <a:latin typeface="Comic Sans MS" pitchFamily="66" charset="0"/>
              </a:rPr>
              <a:t>(Z=1,Offdiagonal included) 3.00eV </a:t>
            </a:r>
          </a:p>
          <a:p>
            <a:pPr eaLnBrk="1" hangingPunct="1"/>
            <a:r>
              <a:rPr lang="en-US" altLang="ja-JP" sz="2400">
                <a:solidFill>
                  <a:srgbClr val="0070C0"/>
                </a:solidFill>
                <a:latin typeface="Comic Sans MS" pitchFamily="66" charset="0"/>
              </a:rPr>
              <a:t>Blue：e-only self-consistency        3.64eV</a:t>
            </a:r>
          </a:p>
          <a:p>
            <a:pPr eaLnBrk="1" hangingPunct="1"/>
            <a:r>
              <a:rPr lang="en-US" altLang="ja-JP" sz="2400" b="1">
                <a:latin typeface="Arial Black" pitchFamily="34" charset="0"/>
              </a:rPr>
              <a:t>Experiment(+correction)    3.60eV</a:t>
            </a:r>
          </a:p>
          <a:p>
            <a:pPr eaLnBrk="1" hangingPunct="1"/>
            <a:r>
              <a:rPr lang="en-US" altLang="ja-JP" sz="2400">
                <a:solidFill>
                  <a:srgbClr val="FF0000"/>
                </a:solidFill>
                <a:latin typeface="cmr10"/>
              </a:rPr>
              <a:t> </a:t>
            </a:r>
            <a:endParaRPr lang="en-US" altLang="ja-JP" sz="2400">
              <a:solidFill>
                <a:srgbClr val="FF0000"/>
              </a:solidFill>
              <a:latin typeface="Comic Sans MS" pitchFamily="66" charset="0"/>
            </a:endParaRPr>
          </a:p>
          <a:p>
            <a:pPr eaLnBrk="1" hangingPunct="1"/>
            <a:r>
              <a:rPr lang="en-US" altLang="ja-JP" sz="2400">
                <a:solidFill>
                  <a:srgbClr val="0070C0"/>
                </a:solidFill>
                <a:latin typeface="Comic Sans MS" pitchFamily="66" charset="0"/>
              </a:rPr>
              <a:t>    </a:t>
            </a:r>
          </a:p>
        </p:txBody>
      </p:sp>
      <p:sp>
        <p:nvSpPr>
          <p:cNvPr id="24582" name="テキスト ボックス 5"/>
          <p:cNvSpPr txBox="1">
            <a:spLocks noChangeArrowheads="1"/>
          </p:cNvSpPr>
          <p:nvPr/>
        </p:nvSpPr>
        <p:spPr bwMode="auto">
          <a:xfrm>
            <a:off x="3838575" y="6380163"/>
            <a:ext cx="4921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Comic Sans MS" pitchFamily="66" charset="0"/>
              </a:rPr>
              <a:t>Kotani et al PRB76,165106(2007)</a:t>
            </a:r>
            <a:endParaRPr lang="ja-JP" altLang="en-US" sz="2400">
              <a:latin typeface="Comic Sans MS" pitchFamily="66"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654F93D9-1B96-499F-98CC-9CE42EF0A6D2}" type="slidenum">
              <a:rPr lang="ja-JP" altLang="en-US"/>
              <a:pPr>
                <a:defRPr/>
              </a:pPr>
              <a:t>43</a:t>
            </a:fld>
            <a:endParaRPr lang="en-US" altLang="ja-JP"/>
          </a:p>
        </p:txBody>
      </p:sp>
      <p:pic>
        <p:nvPicPr>
          <p:cNvPr id="36867" name="Picture 9" descr="Magm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48006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11" descr="CugwscB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41068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12"/>
          <p:cNvSpPr txBox="1">
            <a:spLocks noChangeArrowheads="1"/>
          </p:cNvSpPr>
          <p:nvPr/>
        </p:nvSpPr>
        <p:spPr bwMode="auto">
          <a:xfrm>
            <a:off x="212725" y="5705475"/>
            <a:ext cx="5764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b="1">
                <a:latin typeface="Times New Roman" pitchFamily="18" charset="0"/>
              </a:rPr>
              <a:t>“No Pushing down 3d-band’’</a:t>
            </a:r>
            <a:r>
              <a:rPr lang="en-US" altLang="ja-JP" sz="2800">
                <a:latin typeface="Times New Roman" pitchFamily="18" charset="0"/>
              </a:rPr>
              <a:t> in GW.</a:t>
            </a:r>
          </a:p>
        </p:txBody>
      </p:sp>
      <p:sp>
        <p:nvSpPr>
          <p:cNvPr id="36870" name="Rectangle 14"/>
          <p:cNvSpPr>
            <a:spLocks noGrp="1" noChangeArrowheads="1"/>
          </p:cNvSpPr>
          <p:nvPr>
            <p:ph type="title" idx="4294967295"/>
          </p:nvPr>
        </p:nvSpPr>
        <p:spPr>
          <a:xfrm>
            <a:off x="1066800" y="304800"/>
            <a:ext cx="6477000" cy="533400"/>
          </a:xfrm>
        </p:spPr>
        <p:txBody>
          <a:bodyPr/>
          <a:lstStyle/>
          <a:p>
            <a:pPr eaLnBrk="1" hangingPunct="1"/>
            <a:r>
              <a:rPr lang="en-US" altLang="ja-JP" sz="2800" i="1" smtClean="0">
                <a:solidFill>
                  <a:srgbClr val="FF0066"/>
                </a:solidFill>
                <a:latin typeface="Comic Sans MS" pitchFamily="66" charset="0"/>
                <a:ea typeface="ＭＳ Ｐゴシック" charset="-128"/>
              </a:rPr>
              <a:t>d </a:t>
            </a:r>
            <a:r>
              <a:rPr lang="en-US" altLang="ja-JP" sz="2800" smtClean="0">
                <a:solidFill>
                  <a:srgbClr val="FF0066"/>
                </a:solidFill>
                <a:latin typeface="Comic Sans MS" pitchFamily="66" charset="0"/>
                <a:ea typeface="ＭＳ Ｐゴシック" charset="-128"/>
              </a:rPr>
              <a:t>systems</a:t>
            </a:r>
            <a:endParaRPr lang="ja-JP" altLang="en-US" smtClean="0">
              <a:ea typeface="ＭＳ Ｐゴシック" charset="-128"/>
            </a:endParaRPr>
          </a:p>
        </p:txBody>
      </p:sp>
    </p:spTree>
    <p:extLst>
      <p:ext uri="{BB962C8B-B14F-4D97-AF65-F5344CB8AC3E}">
        <p14:creationId xmlns:p14="http://schemas.microsoft.com/office/powerpoint/2010/main" val="3901723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9702D7DA-F49C-4E24-84C9-CD002AA630F7}" type="slidenum">
              <a:rPr lang="ja-JP" altLang="en-US"/>
              <a:pPr>
                <a:defRPr/>
              </a:pPr>
              <a:t>44</a:t>
            </a:fld>
            <a:endParaRPr lang="en-US" altLang="ja-JP"/>
          </a:p>
        </p:txBody>
      </p:sp>
      <p:sp>
        <p:nvSpPr>
          <p:cNvPr id="37891" name="Rectangle 2"/>
          <p:cNvSpPr>
            <a:spLocks noGrp="1" noChangeArrowheads="1"/>
          </p:cNvSpPr>
          <p:nvPr>
            <p:ph type="title" idx="4294967295"/>
          </p:nvPr>
        </p:nvSpPr>
        <p:spPr>
          <a:xfrm>
            <a:off x="1066800" y="3048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a:t>
            </a:r>
            <a:endParaRPr lang="ja-JP" altLang="en-US" smtClean="0">
              <a:ea typeface="ＭＳ Ｐゴシック" charset="-128"/>
            </a:endParaRPr>
          </a:p>
        </p:txBody>
      </p:sp>
      <p:sp>
        <p:nvSpPr>
          <p:cNvPr id="37892" name="Text Box 3"/>
          <p:cNvSpPr txBox="1">
            <a:spLocks noChangeArrowheads="1"/>
          </p:cNvSpPr>
          <p:nvPr/>
        </p:nvSpPr>
        <p:spPr bwMode="auto">
          <a:xfrm>
            <a:off x="457200" y="49530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Black:QSGW  </a:t>
            </a:r>
            <a:r>
              <a:rPr lang="en-US" altLang="ja-JP">
                <a:solidFill>
                  <a:srgbClr val="FF0000"/>
                </a:solidFill>
              </a:rPr>
              <a:t>Red:LDA  </a:t>
            </a:r>
            <a:r>
              <a:rPr lang="en-US" altLang="ja-JP">
                <a:solidFill>
                  <a:schemeClr val="accent2"/>
                </a:solidFill>
              </a:rPr>
              <a:t>Blue: e-only</a:t>
            </a:r>
            <a:r>
              <a:rPr lang="en-US" altLang="ja-JP">
                <a:solidFill>
                  <a:srgbClr val="FF0000"/>
                </a:solidFill>
              </a:rPr>
              <a:t> </a:t>
            </a:r>
          </a:p>
        </p:txBody>
      </p:sp>
      <p:pic>
        <p:nvPicPr>
          <p:cNvPr id="37893" name="Picture 7" descr="C:\cygwin\home\takao\ni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75438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3794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1A1BE435-290E-4472-B1E7-B609E065C8F7}" type="slidenum">
              <a:rPr lang="ja-JP" altLang="en-US"/>
              <a:pPr>
                <a:defRPr/>
              </a:pPr>
              <a:t>45</a:t>
            </a:fld>
            <a:endParaRPr lang="en-US" altLang="ja-JP"/>
          </a:p>
        </p:txBody>
      </p:sp>
      <p:sp>
        <p:nvSpPr>
          <p:cNvPr id="39939" name="Rectangle 2"/>
          <p:cNvSpPr>
            <a:spLocks noGrp="1" noChangeArrowheads="1"/>
          </p:cNvSpPr>
          <p:nvPr>
            <p:ph type="title" idx="4294967295"/>
          </p:nvPr>
        </p:nvSpPr>
        <p:spPr>
          <a:xfrm>
            <a:off x="1371600" y="1935163"/>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dos</a:t>
            </a:r>
            <a:endParaRPr lang="ja-JP" altLang="en-US" smtClean="0">
              <a:ea typeface="ＭＳ Ｐゴシック" charset="-128"/>
            </a:endParaRPr>
          </a:p>
        </p:txBody>
      </p:sp>
      <p:pic>
        <p:nvPicPr>
          <p:cNvPr id="39940" name="Picture 5" descr="C:\cygwin\home\takao\nio_do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715963"/>
            <a:ext cx="48768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3"/>
          <p:cNvSpPr txBox="1">
            <a:spLocks noChangeArrowheads="1"/>
          </p:cNvSpPr>
          <p:nvPr/>
        </p:nvSpPr>
        <p:spPr bwMode="auto">
          <a:xfrm>
            <a:off x="1219200" y="4906963"/>
            <a:ext cx="411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solidFill>
                  <a:srgbClr val="FF0000"/>
                </a:solidFill>
              </a:rPr>
              <a:t>Red(bottom): expt</a:t>
            </a:r>
          </a:p>
        </p:txBody>
      </p:sp>
      <p:pic>
        <p:nvPicPr>
          <p:cNvPr id="39942" name="Picture 6" descr="C:\cygwin\home\takao\mno_dos.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715963"/>
            <a:ext cx="44196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8"/>
          <p:cNvSpPr>
            <a:spLocks noChangeArrowheads="1"/>
          </p:cNvSpPr>
          <p:nvPr/>
        </p:nvSpPr>
        <p:spPr bwMode="auto">
          <a:xfrm>
            <a:off x="3219450" y="309563"/>
            <a:ext cx="2705100" cy="508000"/>
          </a:xfrm>
          <a:prstGeom prst="rect">
            <a:avLst/>
          </a:prstGeom>
          <a:solidFill>
            <a:schemeClr val="bg1"/>
          </a:solidFill>
          <a:ln w="50800">
            <a:solidFill>
              <a:srgbClr val="339966"/>
            </a:solidFill>
            <a:miter lim="800000"/>
            <a:headEnd/>
            <a:tailEnd/>
          </a:ln>
        </p:spPr>
        <p:txBody>
          <a:bodyPr wrap="none" lIns="90000" tIns="46800" rIns="90000" bIns="46800">
            <a:spAutoFit/>
          </a:bodyPr>
          <a:lstStyle/>
          <a:p>
            <a:r>
              <a:rPr lang="en-US" altLang="ja-JP" sz="2400"/>
              <a:t>Black:t2g  </a:t>
            </a:r>
            <a:r>
              <a:rPr lang="en-US" altLang="ja-JP" sz="2400">
                <a:solidFill>
                  <a:srgbClr val="FF0000"/>
                </a:solidFill>
              </a:rPr>
              <a:t>Red:eg</a:t>
            </a:r>
          </a:p>
        </p:txBody>
      </p:sp>
    </p:spTree>
    <p:extLst>
      <p:ext uri="{BB962C8B-B14F-4D97-AF65-F5344CB8AC3E}">
        <p14:creationId xmlns:p14="http://schemas.microsoft.com/office/powerpoint/2010/main" val="33875041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1FB3D44D-1492-4B60-8ECB-F034CE26EB68}" type="slidenum">
              <a:rPr lang="ja-JP" altLang="en-US"/>
              <a:pPr>
                <a:defRPr/>
              </a:pPr>
              <a:t>46</a:t>
            </a:fld>
            <a:endParaRPr lang="en-US" altLang="ja-JP"/>
          </a:p>
        </p:txBody>
      </p:sp>
      <p:sp>
        <p:nvSpPr>
          <p:cNvPr id="40963" name="Rectangle 2"/>
          <p:cNvSpPr>
            <a:spLocks noGrp="1" noChangeArrowheads="1"/>
          </p:cNvSpPr>
          <p:nvPr>
            <p:ph type="title" idx="4294967295"/>
          </p:nvPr>
        </p:nvSpPr>
        <p:spPr>
          <a:xfrm>
            <a:off x="1371600" y="15240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dielectric</a:t>
            </a:r>
            <a:endParaRPr lang="ja-JP" altLang="en-US" smtClean="0">
              <a:ea typeface="ＭＳ Ｐゴシック" charset="-128"/>
            </a:endParaRPr>
          </a:p>
        </p:txBody>
      </p:sp>
      <p:sp>
        <p:nvSpPr>
          <p:cNvPr id="40964" name="Text Box 4"/>
          <p:cNvSpPr txBox="1">
            <a:spLocks noChangeArrowheads="1"/>
          </p:cNvSpPr>
          <p:nvPr/>
        </p:nvSpPr>
        <p:spPr bwMode="auto">
          <a:xfrm>
            <a:off x="838200" y="50292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Black:Im eps with LFC   </a:t>
            </a:r>
            <a:r>
              <a:rPr lang="en-US" altLang="ja-JP">
                <a:solidFill>
                  <a:srgbClr val="FF0000"/>
                </a:solidFill>
              </a:rPr>
              <a:t>Red:expt</a:t>
            </a:r>
          </a:p>
        </p:txBody>
      </p:sp>
      <p:pic>
        <p:nvPicPr>
          <p:cNvPr id="409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83629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464324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5"/>
          <p:cNvSpPr>
            <a:spLocks noGrp="1"/>
          </p:cNvSpPr>
          <p:nvPr>
            <p:ph type="sldNum" sz="quarter" idx="12"/>
          </p:nvPr>
        </p:nvSpPr>
        <p:spPr/>
        <p:txBody>
          <a:bodyPr/>
          <a:lstStyle/>
          <a:p>
            <a:pPr>
              <a:defRPr/>
            </a:pPr>
            <a:fld id="{CB5B20AD-CD5A-4F92-ABDC-F85AC0E10B40}" type="slidenum">
              <a:rPr lang="ja-JP" altLang="en-US">
                <a:solidFill>
                  <a:schemeClr val="tx1"/>
                </a:solidFill>
              </a:rPr>
              <a:pPr>
                <a:defRPr/>
              </a:pPr>
              <a:t>47</a:t>
            </a:fld>
            <a:endParaRPr lang="en-US" altLang="ja-JP">
              <a:solidFill>
                <a:schemeClr val="tx1"/>
              </a:solidFill>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83581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868" name="Text Box 5"/>
          <p:cNvSpPr txBox="1">
            <a:spLocks noRot="1" noChangeAspect="1" noMove="1" noResize="1" noEditPoints="1" noAdjustHandles="1" noChangeArrowheads="1" noChangeShapeType="1" noTextEdit="1"/>
          </p:cNvSpPr>
          <p:nvPr/>
        </p:nvSpPr>
        <p:spPr bwMode="auto">
          <a:xfrm>
            <a:off x="1043608" y="5486400"/>
            <a:ext cx="7847980" cy="710067"/>
          </a:xfrm>
          <a:prstGeom prst="rect">
            <a:avLst/>
          </a:prstGeom>
          <a:blipFill rotWithShape="1">
            <a:blip r:embed="rId3"/>
            <a:stretch>
              <a:fillRect l="-854" t="-4310" b="-14655"/>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pPr>
              <a:defRPr/>
            </a:pPr>
            <a:r>
              <a:rPr lang="ja-JP" altLang="en-US">
                <a:noFill/>
              </a:rPr>
              <a:t> </a:t>
            </a:r>
          </a:p>
        </p:txBody>
      </p:sp>
      <p:sp>
        <p:nvSpPr>
          <p:cNvPr id="28677" name="タイトル 1"/>
          <p:cNvSpPr>
            <a:spLocks noGrp="1"/>
          </p:cNvSpPr>
          <p:nvPr>
            <p:ph type="title"/>
          </p:nvPr>
        </p:nvSpPr>
        <p:spPr>
          <a:xfrm>
            <a:off x="395536" y="115888"/>
            <a:ext cx="8175377" cy="642937"/>
          </a:xfrm>
        </p:spPr>
        <p:txBody>
          <a:bodyPr/>
          <a:lstStyle/>
          <a:p>
            <a:pPr eaLnBrk="1" hangingPunct="1"/>
            <a:r>
              <a:rPr kumimoji="1" lang="en-US" altLang="ja-JP" sz="3600" dirty="0" smtClean="0">
                <a:solidFill>
                  <a:srgbClr val="000000"/>
                </a:solidFill>
                <a:latin typeface="Arial" pitchFamily="34" charset="0"/>
                <a:ea typeface="ＭＳ Ｐゴシック" pitchFamily="50" charset="-128"/>
              </a:rPr>
              <a:t>Spin wave dispersion based on QSGW</a:t>
            </a:r>
            <a:endParaRPr kumimoji="1" lang="ja-JP" altLang="en-US" sz="3600" dirty="0" smtClean="0">
              <a:ea typeface="ＭＳ Ｐゴシック" pitchFamily="50" charset="-128"/>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fld id="{465344EE-02EB-4791-8515-E373C356575C}" type="slidenum">
              <a:rPr lang="ja-JP" altLang="en-US">
                <a:solidFill>
                  <a:prstClr val="black">
                    <a:tint val="75000"/>
                  </a:prstClr>
                </a:solidFill>
              </a:rPr>
              <a:pPr>
                <a:defRPr/>
              </a:pPr>
              <a:t>48</a:t>
            </a:fld>
            <a:endParaRPr lang="en-US" altLang="ja-JP">
              <a:solidFill>
                <a:prstClr val="black">
                  <a:tint val="75000"/>
                </a:prstClr>
              </a:solidFill>
            </a:endParaRPr>
          </a:p>
        </p:txBody>
      </p:sp>
      <p:sp>
        <p:nvSpPr>
          <p:cNvPr id="35843" name="Rectangle 10"/>
          <p:cNvSpPr>
            <a:spLocks noGrp="1" noChangeArrowheads="1"/>
          </p:cNvSpPr>
          <p:nvPr>
            <p:ph type="title" idx="4294967295"/>
          </p:nvPr>
        </p:nvSpPr>
        <p:spPr/>
        <p:txBody>
          <a:bodyPr/>
          <a:lstStyle/>
          <a:p>
            <a:pPr eaLnBrk="1" hangingPunct="1"/>
            <a:r>
              <a:rPr lang="en-US" altLang="ja-JP" smtClean="0">
                <a:ea typeface="ＭＳ Ｐゴシック" charset="-128"/>
              </a:rPr>
              <a:t>srtio3</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290513"/>
            <a:ext cx="8953500" cy="6276975"/>
          </a:xfrm>
          <a:prstGeom prst="rect">
            <a:avLst/>
          </a:prstGeom>
          <a:solidFill>
            <a:schemeClr val="bg1"/>
          </a:solidFill>
          <a:ln w="9525">
            <a:solidFill>
              <a:srgbClr val="FFFFCC"/>
            </a:solidFill>
            <a:miter lim="800000"/>
            <a:headEnd/>
            <a:tailEnd/>
          </a:ln>
        </p:spPr>
      </p:pic>
      <p:sp>
        <p:nvSpPr>
          <p:cNvPr id="35845" name="Oval 5"/>
          <p:cNvSpPr>
            <a:spLocks noChangeArrowheads="1"/>
          </p:cNvSpPr>
          <p:nvPr/>
        </p:nvSpPr>
        <p:spPr bwMode="auto">
          <a:xfrm>
            <a:off x="1590675" y="346075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6" name="Oval 6"/>
          <p:cNvSpPr>
            <a:spLocks noChangeArrowheads="1"/>
          </p:cNvSpPr>
          <p:nvPr/>
        </p:nvSpPr>
        <p:spPr bwMode="auto">
          <a:xfrm>
            <a:off x="2514600" y="388620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7" name="Rectangle 7"/>
          <p:cNvSpPr>
            <a:spLocks noChangeArrowheads="1"/>
          </p:cNvSpPr>
          <p:nvPr/>
        </p:nvSpPr>
        <p:spPr bwMode="auto">
          <a:xfrm>
            <a:off x="1674813" y="4256088"/>
            <a:ext cx="1374775" cy="544512"/>
          </a:xfrm>
          <a:prstGeom prst="rect">
            <a:avLst/>
          </a:prstGeom>
          <a:solidFill>
            <a:schemeClr val="bg1"/>
          </a:solidFill>
          <a:ln w="25400">
            <a:solidFill>
              <a:schemeClr val="bg1"/>
            </a:solidFill>
            <a:miter lim="800000"/>
            <a:headEnd/>
            <a:tailEnd/>
          </a:ln>
        </p:spPr>
        <p:txBody>
          <a:bodyPr wrap="none" lIns="90000" tIns="46800" rIns="90000" bIns="46800" anchor="ctr">
            <a:spAutoFit/>
          </a:bodyPr>
          <a:lstStyle/>
          <a:p>
            <a:pPr algn="ctr"/>
            <a:r>
              <a:rPr lang="en-US" altLang="ja-JP" sz="2800">
                <a:solidFill>
                  <a:prstClr val="black"/>
                </a:solidFill>
              </a:rPr>
              <a:t>QSGW</a:t>
            </a:r>
          </a:p>
        </p:txBody>
      </p:sp>
      <p:sp>
        <p:nvSpPr>
          <p:cNvPr id="35848" name="Text Box 9"/>
          <p:cNvSpPr txBox="1">
            <a:spLocks noChangeArrowheads="1"/>
          </p:cNvSpPr>
          <p:nvPr/>
        </p:nvSpPr>
        <p:spPr bwMode="auto">
          <a:xfrm>
            <a:off x="1357313" y="5935663"/>
            <a:ext cx="6872287" cy="4572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prstClr val="black"/>
                </a:solidFill>
                <a:latin typeface="Times New Roman" pitchFamily="18" charset="0"/>
              </a:rPr>
              <a:t>S. A. Chambers et al, Surface Sci 554,81-89 (2004)</a:t>
            </a:r>
            <a:endParaRPr lang="ja-JP" altLang="en-US" sz="2400">
              <a:solidFill>
                <a:prstClr val="black"/>
              </a:solidFill>
              <a:latin typeface="Times New Roman" pitchFamily="18" charset="0"/>
            </a:endParaRPr>
          </a:p>
        </p:txBody>
      </p:sp>
    </p:spTree>
    <p:extLst>
      <p:ext uri="{BB962C8B-B14F-4D97-AF65-F5344CB8AC3E}">
        <p14:creationId xmlns:p14="http://schemas.microsoft.com/office/powerpoint/2010/main" val="42907252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384175" y="300037"/>
            <a:ext cx="7467600" cy="1143001"/>
          </a:xfrm>
        </p:spPr>
        <p:txBody>
          <a:bodyPr/>
          <a:lstStyle/>
          <a:p>
            <a:pPr eaLnBrk="1" hangingPunct="1">
              <a:defRPr/>
            </a:pPr>
            <a:r>
              <a:rPr lang="en-US" altLang="ja-JP" sz="3600" dirty="0" smtClean="0"/>
              <a:t>Electron configuration</a:t>
            </a:r>
            <a:endParaRPr lang="ja-JP" altLang="en-US" sz="3600" dirty="0" smtClean="0"/>
          </a:p>
        </p:txBody>
      </p:sp>
      <p:sp>
        <p:nvSpPr>
          <p:cNvPr id="32771" name="Line 3"/>
          <p:cNvSpPr>
            <a:spLocks noChangeShapeType="1"/>
          </p:cNvSpPr>
          <p:nvPr/>
        </p:nvSpPr>
        <p:spPr bwMode="auto">
          <a:xfrm>
            <a:off x="1028700" y="2959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2" name="Line 4"/>
          <p:cNvSpPr>
            <a:spLocks noChangeShapeType="1"/>
          </p:cNvSpPr>
          <p:nvPr/>
        </p:nvSpPr>
        <p:spPr bwMode="auto">
          <a:xfrm>
            <a:off x="1028700" y="2908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3" name="Line 5"/>
          <p:cNvSpPr>
            <a:spLocks noChangeShapeType="1"/>
          </p:cNvSpPr>
          <p:nvPr/>
        </p:nvSpPr>
        <p:spPr bwMode="auto">
          <a:xfrm>
            <a:off x="1028700" y="28448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4" name="Line 6"/>
          <p:cNvSpPr>
            <a:spLocks noChangeShapeType="1"/>
          </p:cNvSpPr>
          <p:nvPr/>
        </p:nvSpPr>
        <p:spPr bwMode="auto">
          <a:xfrm>
            <a:off x="1028700" y="2781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5" name="Line 7"/>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6" name="Line 8"/>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7" name="Line 9"/>
          <p:cNvSpPr>
            <a:spLocks noChangeShapeType="1"/>
          </p:cNvSpPr>
          <p:nvPr/>
        </p:nvSpPr>
        <p:spPr bwMode="auto">
          <a:xfrm>
            <a:off x="2768600" y="2184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8" name="Line 10"/>
          <p:cNvSpPr>
            <a:spLocks noChangeShapeType="1"/>
          </p:cNvSpPr>
          <p:nvPr/>
        </p:nvSpPr>
        <p:spPr bwMode="auto">
          <a:xfrm>
            <a:off x="2768600" y="2133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9" name="Line 11"/>
          <p:cNvSpPr>
            <a:spLocks noChangeShapeType="1"/>
          </p:cNvSpPr>
          <p:nvPr/>
        </p:nvSpPr>
        <p:spPr bwMode="auto">
          <a:xfrm>
            <a:off x="2781300" y="364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0" name="Line 12"/>
          <p:cNvSpPr>
            <a:spLocks noChangeShapeType="1"/>
          </p:cNvSpPr>
          <p:nvPr/>
        </p:nvSpPr>
        <p:spPr bwMode="auto">
          <a:xfrm>
            <a:off x="2781300" y="3594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1" name="Line 13"/>
          <p:cNvSpPr>
            <a:spLocks noChangeShapeType="1"/>
          </p:cNvSpPr>
          <p:nvPr/>
        </p:nvSpPr>
        <p:spPr bwMode="auto">
          <a:xfrm>
            <a:off x="2781300" y="3530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2" name="Line 14"/>
          <p:cNvSpPr>
            <a:spLocks noChangeShapeType="1"/>
          </p:cNvSpPr>
          <p:nvPr/>
        </p:nvSpPr>
        <p:spPr bwMode="auto">
          <a:xfrm>
            <a:off x="4521200" y="1676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3" name="Line 15"/>
          <p:cNvSpPr>
            <a:spLocks noChangeShapeType="1"/>
          </p:cNvSpPr>
          <p:nvPr/>
        </p:nvSpPr>
        <p:spPr bwMode="auto">
          <a:xfrm>
            <a:off x="4521200" y="237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4" name="Line 16"/>
          <p:cNvSpPr>
            <a:spLocks noChangeShapeType="1"/>
          </p:cNvSpPr>
          <p:nvPr/>
        </p:nvSpPr>
        <p:spPr bwMode="auto">
          <a:xfrm>
            <a:off x="4495800" y="3238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5" name="Line 17"/>
          <p:cNvSpPr>
            <a:spLocks noChangeShapeType="1"/>
          </p:cNvSpPr>
          <p:nvPr/>
        </p:nvSpPr>
        <p:spPr bwMode="auto">
          <a:xfrm>
            <a:off x="45593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6" name="Line 18"/>
          <p:cNvSpPr>
            <a:spLocks noChangeShapeType="1"/>
          </p:cNvSpPr>
          <p:nvPr/>
        </p:nvSpPr>
        <p:spPr bwMode="auto">
          <a:xfrm>
            <a:off x="45593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7" name="Line 19"/>
          <p:cNvSpPr>
            <a:spLocks noChangeShapeType="1"/>
          </p:cNvSpPr>
          <p:nvPr/>
        </p:nvSpPr>
        <p:spPr bwMode="auto">
          <a:xfrm>
            <a:off x="44958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8" name="Line 20"/>
          <p:cNvSpPr>
            <a:spLocks noChangeShapeType="1"/>
          </p:cNvSpPr>
          <p:nvPr/>
        </p:nvSpPr>
        <p:spPr bwMode="auto">
          <a:xfrm>
            <a:off x="44958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9" name="Line 21"/>
          <p:cNvSpPr>
            <a:spLocks noChangeShapeType="1"/>
          </p:cNvSpPr>
          <p:nvPr/>
        </p:nvSpPr>
        <p:spPr bwMode="auto">
          <a:xfrm flipV="1">
            <a:off x="2120900" y="2222500"/>
            <a:ext cx="571500" cy="63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0" name="Line 22"/>
          <p:cNvSpPr>
            <a:spLocks noChangeShapeType="1"/>
          </p:cNvSpPr>
          <p:nvPr/>
        </p:nvSpPr>
        <p:spPr bwMode="auto">
          <a:xfrm flipV="1">
            <a:off x="3822700" y="1714500"/>
            <a:ext cx="596900" cy="393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1" name="Line 23"/>
          <p:cNvSpPr>
            <a:spLocks noChangeShapeType="1"/>
          </p:cNvSpPr>
          <p:nvPr/>
        </p:nvSpPr>
        <p:spPr bwMode="auto">
          <a:xfrm>
            <a:off x="3822700" y="2120900"/>
            <a:ext cx="596900" cy="2413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2" name="Line 24"/>
          <p:cNvSpPr>
            <a:spLocks noChangeShapeType="1"/>
          </p:cNvSpPr>
          <p:nvPr/>
        </p:nvSpPr>
        <p:spPr bwMode="auto">
          <a:xfrm>
            <a:off x="2120900" y="2857500"/>
            <a:ext cx="596900" cy="71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3" name="Line 25"/>
          <p:cNvSpPr>
            <a:spLocks noChangeShapeType="1"/>
          </p:cNvSpPr>
          <p:nvPr/>
        </p:nvSpPr>
        <p:spPr bwMode="auto">
          <a:xfrm flipV="1">
            <a:off x="3822700" y="3251200"/>
            <a:ext cx="609600" cy="330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4" name="Line 26"/>
          <p:cNvSpPr>
            <a:spLocks noChangeShapeType="1"/>
          </p:cNvSpPr>
          <p:nvPr/>
        </p:nvSpPr>
        <p:spPr bwMode="auto">
          <a:xfrm>
            <a:off x="3822700" y="3581400"/>
            <a:ext cx="622300" cy="4191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5" name="Text Box 27"/>
          <p:cNvSpPr txBox="1">
            <a:spLocks noChangeArrowheads="1"/>
          </p:cNvSpPr>
          <p:nvPr/>
        </p:nvSpPr>
        <p:spPr bwMode="auto">
          <a:xfrm>
            <a:off x="3006725" y="3024188"/>
            <a:ext cx="41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t</a:t>
            </a:r>
            <a:r>
              <a:rPr lang="en-US" altLang="ja-JP" sz="2000" baseline="-25000"/>
              <a:t>2g</a:t>
            </a:r>
          </a:p>
        </p:txBody>
      </p:sp>
      <p:sp>
        <p:nvSpPr>
          <p:cNvPr id="32796" name="Text Box 28"/>
          <p:cNvSpPr txBox="1">
            <a:spLocks noChangeArrowheads="1"/>
          </p:cNvSpPr>
          <p:nvPr/>
        </p:nvSpPr>
        <p:spPr bwMode="auto">
          <a:xfrm>
            <a:off x="3006725" y="1703388"/>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e</a:t>
            </a:r>
            <a:r>
              <a:rPr lang="en-US" altLang="ja-JP" sz="2000" baseline="-25000"/>
              <a:t>g</a:t>
            </a:r>
          </a:p>
        </p:txBody>
      </p:sp>
      <p:sp>
        <p:nvSpPr>
          <p:cNvPr id="32797" name="Text Box 29"/>
          <p:cNvSpPr txBox="1">
            <a:spLocks noChangeArrowheads="1"/>
          </p:cNvSpPr>
          <p:nvPr/>
        </p:nvSpPr>
        <p:spPr bwMode="auto">
          <a:xfrm>
            <a:off x="5622925" y="1436688"/>
            <a:ext cx="687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a:t>
            </a:r>
            <a:r>
              <a:rPr lang="en-US" altLang="ja-JP" sz="2000" baseline="30000"/>
              <a:t>2</a:t>
            </a:r>
            <a:r>
              <a:rPr lang="en-US" altLang="ja-JP" sz="2000"/>
              <a:t>-y</a:t>
            </a:r>
            <a:r>
              <a:rPr lang="en-US" altLang="ja-JP" sz="2000" baseline="30000"/>
              <a:t>2</a:t>
            </a:r>
          </a:p>
        </p:txBody>
      </p:sp>
      <p:sp>
        <p:nvSpPr>
          <p:cNvPr id="32798" name="Text Box 30"/>
          <p:cNvSpPr txBox="1">
            <a:spLocks noChangeArrowheads="1"/>
          </p:cNvSpPr>
          <p:nvPr/>
        </p:nvSpPr>
        <p:spPr bwMode="auto">
          <a:xfrm>
            <a:off x="5622925" y="2160588"/>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3z</a:t>
            </a:r>
            <a:r>
              <a:rPr lang="en-US" altLang="ja-JP" sz="2000" baseline="30000"/>
              <a:t>2</a:t>
            </a:r>
            <a:r>
              <a:rPr lang="en-US" altLang="ja-JP" sz="2000"/>
              <a:t>-r</a:t>
            </a:r>
            <a:r>
              <a:rPr lang="en-US" altLang="ja-JP" sz="2000" baseline="30000"/>
              <a:t>2</a:t>
            </a:r>
          </a:p>
        </p:txBody>
      </p:sp>
      <p:sp>
        <p:nvSpPr>
          <p:cNvPr id="32799" name="Text Box 31"/>
          <p:cNvSpPr txBox="1">
            <a:spLocks noChangeArrowheads="1"/>
          </p:cNvSpPr>
          <p:nvPr/>
        </p:nvSpPr>
        <p:spPr bwMode="auto">
          <a:xfrm>
            <a:off x="5622925" y="3011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xy</a:t>
            </a:r>
          </a:p>
        </p:txBody>
      </p:sp>
      <p:sp>
        <p:nvSpPr>
          <p:cNvPr id="32800" name="Text Box 32"/>
          <p:cNvSpPr txBox="1">
            <a:spLocks noChangeArrowheads="1"/>
          </p:cNvSpPr>
          <p:nvPr/>
        </p:nvSpPr>
        <p:spPr bwMode="auto">
          <a:xfrm>
            <a:off x="5622925" y="3748088"/>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yz, zx</a:t>
            </a:r>
          </a:p>
        </p:txBody>
      </p:sp>
      <p:sp>
        <p:nvSpPr>
          <p:cNvPr id="32801" name="Text Box 33"/>
          <p:cNvSpPr txBox="1">
            <a:spLocks noChangeArrowheads="1"/>
          </p:cNvSpPr>
          <p:nvPr/>
        </p:nvSpPr>
        <p:spPr bwMode="auto">
          <a:xfrm>
            <a:off x="2933700" y="3767138"/>
            <a:ext cx="1308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cubic</a:t>
            </a:r>
          </a:p>
          <a:p>
            <a:pPr eaLnBrk="1" hangingPunct="1"/>
            <a:r>
              <a:rPr lang="en-US" altLang="ja-JP" sz="2000"/>
              <a:t>(regular </a:t>
            </a:r>
          </a:p>
          <a:p>
            <a:pPr eaLnBrk="1" hangingPunct="1"/>
            <a:r>
              <a:rPr lang="en-US" altLang="ja-JP" sz="2000"/>
              <a:t>octahedron)</a:t>
            </a:r>
            <a:endParaRPr lang="ja-JP" altLang="en-US" sz="2000"/>
          </a:p>
        </p:txBody>
      </p:sp>
      <p:sp>
        <p:nvSpPr>
          <p:cNvPr id="32802" name="Text Box 34"/>
          <p:cNvSpPr txBox="1">
            <a:spLocks noChangeArrowheads="1"/>
          </p:cNvSpPr>
          <p:nvPr/>
        </p:nvSpPr>
        <p:spPr bwMode="auto">
          <a:xfrm>
            <a:off x="4570413" y="4287838"/>
            <a:ext cx="1309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a:t>t</a:t>
            </a:r>
            <a:r>
              <a:rPr lang="en-US" altLang="ja-JP" sz="2000" dirty="0" smtClean="0"/>
              <a:t>etragonal</a:t>
            </a:r>
            <a:endParaRPr lang="en-US" altLang="ja-JP" sz="2000" dirty="0"/>
          </a:p>
          <a:p>
            <a:pPr eaLnBrk="1" hangingPunct="1"/>
            <a:r>
              <a:rPr lang="en-US" altLang="ja-JP" sz="2000" dirty="0"/>
              <a:t>(elongated </a:t>
            </a:r>
          </a:p>
          <a:p>
            <a:pPr eaLnBrk="1" hangingPunct="1"/>
            <a:r>
              <a:rPr lang="en-US" altLang="ja-JP" sz="2000" dirty="0"/>
              <a:t>octahedron)</a:t>
            </a:r>
            <a:endParaRPr lang="ja-JP" altLang="en-US" sz="2000" dirty="0"/>
          </a:p>
        </p:txBody>
      </p:sp>
      <p:sp>
        <p:nvSpPr>
          <p:cNvPr id="32803" name="AutoShape 35"/>
          <p:cNvSpPr>
            <a:spLocks noChangeArrowheads="1"/>
          </p:cNvSpPr>
          <p:nvPr/>
        </p:nvSpPr>
        <p:spPr bwMode="auto">
          <a:xfrm>
            <a:off x="4927600" y="14605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4" name="AutoShape 36"/>
          <p:cNvSpPr>
            <a:spLocks noChangeArrowheads="1"/>
          </p:cNvSpPr>
          <p:nvPr/>
        </p:nvSpPr>
        <p:spPr bwMode="auto">
          <a:xfrm>
            <a:off x="4737100" y="3022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5" name="AutoShape 37"/>
          <p:cNvSpPr>
            <a:spLocks noChangeArrowheads="1"/>
          </p:cNvSpPr>
          <p:nvPr/>
        </p:nvSpPr>
        <p:spPr bwMode="auto">
          <a:xfrm flipV="1">
            <a:off x="5054600" y="3060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6" name="AutoShape 38"/>
          <p:cNvSpPr>
            <a:spLocks noChangeArrowheads="1"/>
          </p:cNvSpPr>
          <p:nvPr/>
        </p:nvSpPr>
        <p:spPr bwMode="auto">
          <a:xfrm>
            <a:off x="4737100" y="2171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7" name="AutoShape 39"/>
          <p:cNvSpPr>
            <a:spLocks noChangeArrowheads="1"/>
          </p:cNvSpPr>
          <p:nvPr/>
        </p:nvSpPr>
        <p:spPr bwMode="auto">
          <a:xfrm flipV="1">
            <a:off x="5054600" y="22098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8" name="AutoShape 40"/>
          <p:cNvSpPr>
            <a:spLocks noChangeArrowheads="1"/>
          </p:cNvSpPr>
          <p:nvPr/>
        </p:nvSpPr>
        <p:spPr bwMode="auto">
          <a:xfrm>
            <a:off x="44704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9" name="AutoShape 41"/>
          <p:cNvSpPr>
            <a:spLocks noChangeArrowheads="1"/>
          </p:cNvSpPr>
          <p:nvPr/>
        </p:nvSpPr>
        <p:spPr bwMode="auto">
          <a:xfrm flipV="1">
            <a:off x="47879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10" name="AutoShape 42"/>
          <p:cNvSpPr>
            <a:spLocks noChangeArrowheads="1"/>
          </p:cNvSpPr>
          <p:nvPr/>
        </p:nvSpPr>
        <p:spPr bwMode="auto">
          <a:xfrm>
            <a:off x="50546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11" name="AutoShape 43"/>
          <p:cNvSpPr>
            <a:spLocks noChangeArrowheads="1"/>
          </p:cNvSpPr>
          <p:nvPr/>
        </p:nvSpPr>
        <p:spPr bwMode="auto">
          <a:xfrm flipV="1">
            <a:off x="53721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pic>
        <p:nvPicPr>
          <p:cNvPr id="32814" name="Picture 36"/>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8713" y="1211263"/>
            <a:ext cx="11382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5"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6925" y="3738563"/>
            <a:ext cx="7937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6" name="Picture 4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3586163"/>
            <a:ext cx="731837"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7" name="Picture 3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025650"/>
            <a:ext cx="66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8" name="Picture 3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908300"/>
            <a:ext cx="8715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9" name="正方形/長方形 51"/>
          <p:cNvSpPr>
            <a:spLocks noChangeArrowheads="1"/>
          </p:cNvSpPr>
          <p:nvPr/>
        </p:nvSpPr>
        <p:spPr bwMode="auto">
          <a:xfrm>
            <a:off x="384175" y="1235075"/>
            <a:ext cx="5534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a:latin typeface="Arial" charset="0"/>
                <a:cs typeface="Arial" charset="0"/>
              </a:rPr>
              <a:t>lift of  degeneracy of  3d orbitals due to </a:t>
            </a:r>
          </a:p>
          <a:p>
            <a:r>
              <a:rPr lang="en-US" altLang="ja-JP" sz="2000">
                <a:latin typeface="Arial" charset="0"/>
                <a:cs typeface="Arial" charset="0"/>
              </a:rPr>
              <a:t>crystal field</a:t>
            </a:r>
            <a:endParaRPr lang="ja-JP" altLang="en-US" sz="2000">
              <a:latin typeface="Arial" charset="0"/>
              <a:cs typeface="Arial" charset="0"/>
            </a:endParaRPr>
          </a:p>
        </p:txBody>
      </p:sp>
      <p:sp>
        <p:nvSpPr>
          <p:cNvPr id="32821" name="Text Box 33"/>
          <p:cNvSpPr txBox="1">
            <a:spLocks noChangeArrowheads="1"/>
          </p:cNvSpPr>
          <p:nvPr/>
        </p:nvSpPr>
        <p:spPr bwMode="auto">
          <a:xfrm>
            <a:off x="1028700" y="3104554"/>
            <a:ext cx="978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smtClean="0"/>
              <a:t>Cu atom</a:t>
            </a:r>
            <a:endParaRPr lang="en-US" altLang="ja-JP" sz="2000" dirty="0"/>
          </a:p>
        </p:txBody>
      </p:sp>
      <p:sp>
        <p:nvSpPr>
          <p:cNvPr id="2" name="テキスト ボックス 1"/>
          <p:cNvSpPr txBox="1"/>
          <p:nvPr/>
        </p:nvSpPr>
        <p:spPr>
          <a:xfrm>
            <a:off x="417635" y="2655789"/>
            <a:ext cx="611065" cy="400110"/>
          </a:xfrm>
          <a:prstGeom prst="rect">
            <a:avLst/>
          </a:prstGeom>
          <a:noFill/>
        </p:spPr>
        <p:txBody>
          <a:bodyPr wrap="none" rtlCol="0">
            <a:spAutoFit/>
          </a:bodyPr>
          <a:lstStyle/>
          <a:p>
            <a:r>
              <a:rPr kumimoji="1" lang="en-US" altLang="ja-JP" sz="2000" dirty="0" smtClean="0">
                <a:latin typeface="Arial" pitchFamily="34" charset="0"/>
                <a:cs typeface="Arial" pitchFamily="34" charset="0"/>
              </a:rPr>
              <a:t>[3d]</a:t>
            </a:r>
            <a:endParaRPr kumimoji="1" lang="ja-JP" altLang="en-US" sz="2000" dirty="0" smtClean="0">
              <a:latin typeface="Arial" pitchFamily="34" charset="0"/>
              <a:cs typeface="Arial" pitchFamily="34" charset="0"/>
            </a:endParaRPr>
          </a:p>
        </p:txBody>
      </p:sp>
      <p:pic>
        <p:nvPicPr>
          <p:cNvPr id="55" name="図 31"/>
          <p:cNvPicPr>
            <a:picLocks noChangeAspect="1"/>
          </p:cNvPicPr>
          <p:nvPr/>
        </p:nvPicPr>
        <p:blipFill>
          <a:blip r:embed="rId7" cstate="print">
            <a:extLst>
              <a:ext uri="{28A0092B-C50C-407E-A947-70E740481C1C}">
                <a14:useLocalDpi xmlns:a14="http://schemas.microsoft.com/office/drawing/2010/main" val="0"/>
              </a:ext>
            </a:extLst>
          </a:blip>
          <a:srcRect l="9966" t="7916" r="68927" b="12923"/>
          <a:stretch>
            <a:fillRect/>
          </a:stretch>
        </p:blipFill>
        <p:spPr bwMode="auto">
          <a:xfrm>
            <a:off x="549632" y="3581400"/>
            <a:ext cx="1457221" cy="317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792663" y="5687670"/>
            <a:ext cx="5660524" cy="523220"/>
          </a:xfrm>
          <a:prstGeom prst="rect">
            <a:avLst/>
          </a:prstGeom>
          <a:noFill/>
        </p:spPr>
        <p:txBody>
          <a:bodyPr wrap="none" rtlCol="0">
            <a:spAutoFit/>
          </a:bodyPr>
          <a:lstStyle/>
          <a:p>
            <a:r>
              <a:rPr kumimoji="1" lang="en-US" altLang="ja-JP" sz="2800" dirty="0" smtClean="0"/>
              <a:t>Around </a:t>
            </a:r>
            <a:r>
              <a:rPr kumimoji="1" lang="en-US" altLang="ja-JP" sz="2800" dirty="0" err="1" smtClean="0"/>
              <a:t>Ef</a:t>
            </a:r>
            <a:r>
              <a:rPr lang="en-US" altLang="ja-JP" sz="2800" dirty="0" smtClean="0"/>
              <a:t>, we have two </a:t>
            </a:r>
            <a:r>
              <a:rPr lang="en-US" altLang="ja-JP" sz="2800" dirty="0" err="1"/>
              <a:t>e</a:t>
            </a:r>
            <a:r>
              <a:rPr lang="en-US" altLang="ja-JP" sz="2800" dirty="0" err="1" smtClean="0"/>
              <a:t>g</a:t>
            </a:r>
            <a:r>
              <a:rPr lang="en-US" altLang="ja-JP" sz="2800" dirty="0" smtClean="0"/>
              <a:t> bands.</a:t>
            </a:r>
            <a:endParaRPr kumimoji="1" lang="ja-JP" altLang="en-US" sz="2800" dirty="0" smtClean="0"/>
          </a:p>
        </p:txBody>
      </p:sp>
      <p:cxnSp>
        <p:nvCxnSpPr>
          <p:cNvPr id="58" name="直線矢印コネクタ 57"/>
          <p:cNvCxnSpPr/>
          <p:nvPr/>
        </p:nvCxnSpPr>
        <p:spPr>
          <a:xfrm>
            <a:off x="7543800" y="1532502"/>
            <a:ext cx="0" cy="850404"/>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正方形/長方形 58"/>
              <p:cNvSpPr/>
              <p:nvPr/>
            </p:nvSpPr>
            <p:spPr>
              <a:xfrm>
                <a:off x="7603453" y="1797188"/>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xmlns="">
          <p:sp>
            <p:nvSpPr>
              <p:cNvPr id="59" name="正方形/長方形 58"/>
              <p:cNvSpPr>
                <a:spLocks noRot="1" noChangeAspect="1" noMove="1" noResize="1" noEditPoints="1" noAdjustHandles="1" noChangeArrowheads="1" noChangeShapeType="1" noTextEdit="1"/>
              </p:cNvSpPr>
              <p:nvPr/>
            </p:nvSpPr>
            <p:spPr>
              <a:xfrm>
                <a:off x="7603453" y="1797188"/>
                <a:ext cx="709874" cy="369332"/>
              </a:xfrm>
              <a:prstGeom prst="rect">
                <a:avLst/>
              </a:prstGeom>
              <a:blipFill rotWithShape="0">
                <a:blip r:embed="rId8"/>
                <a:stretch>
                  <a:fillRect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2431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テキスト ボックス 1"/>
          <p:cNvSpPr txBox="1">
            <a:spLocks noChangeArrowheads="1"/>
          </p:cNvSpPr>
          <p:nvPr/>
        </p:nvSpPr>
        <p:spPr bwMode="auto">
          <a:xfrm>
            <a:off x="468313" y="188913"/>
            <a:ext cx="84248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smtClean="0"/>
              <a:t>How to represent density and so on in computer?</a:t>
            </a:r>
          </a:p>
          <a:p>
            <a:pPr eaLnBrk="1" hangingPunct="1"/>
            <a:r>
              <a:rPr lang="en-US" altLang="ja-JP" sz="2400" dirty="0" smtClean="0"/>
              <a:t>How to solve it numerically?</a:t>
            </a:r>
          </a:p>
          <a:p>
            <a:pPr eaLnBrk="1" hangingPunct="1"/>
            <a:endParaRPr lang="en-US" altLang="ja-JP" sz="2400" dirty="0" smtClean="0"/>
          </a:p>
          <a:p>
            <a:pPr eaLnBrk="1" hangingPunct="1"/>
            <a:r>
              <a:rPr lang="en-US" altLang="ja-JP" sz="2400" b="1" dirty="0">
                <a:solidFill>
                  <a:srgbClr val="FF0000"/>
                </a:solidFill>
              </a:rPr>
              <a:t>Lists of the Full-potential methods</a:t>
            </a:r>
          </a:p>
          <a:p>
            <a:pPr eaLnBrk="1" hangingPunct="1">
              <a:buFont typeface="Arial" charset="0"/>
              <a:buChar char="•"/>
            </a:pPr>
            <a:r>
              <a:rPr lang="en-US" altLang="ja-JP" sz="2400" b="1" dirty="0" smtClean="0">
                <a:sym typeface="Wingdings" pitchFamily="2" charset="2"/>
              </a:rPr>
              <a:t>KKR</a:t>
            </a:r>
          </a:p>
          <a:p>
            <a:pPr eaLnBrk="1" hangingPunct="1"/>
            <a:r>
              <a:rPr lang="en-US" altLang="ja-JP" sz="2400" b="1" dirty="0" smtClean="0">
                <a:sym typeface="Wingdings" pitchFamily="2" charset="2"/>
              </a:rPr>
              <a:t> </a:t>
            </a:r>
          </a:p>
          <a:p>
            <a:pPr eaLnBrk="1" hangingPunct="1">
              <a:buFont typeface="Arial" charset="0"/>
              <a:buChar char="•"/>
            </a:pPr>
            <a:r>
              <a:rPr lang="en-US" altLang="ja-JP" sz="2400" b="1" dirty="0" err="1" smtClean="0"/>
              <a:t>Pseudopotential</a:t>
            </a:r>
            <a:r>
              <a:rPr lang="en-US" altLang="ja-JP" sz="2400" b="1" dirty="0" smtClean="0"/>
              <a:t> method</a:t>
            </a:r>
            <a:endParaRPr lang="en-US" altLang="ja-JP" sz="2400" b="1" dirty="0"/>
          </a:p>
          <a:p>
            <a:pPr eaLnBrk="1" hangingPunct="1">
              <a:buFont typeface="Arial" charset="0"/>
              <a:buChar char="•"/>
            </a:pPr>
            <a:endParaRPr lang="en-US" altLang="ja-JP" sz="2400" b="1" dirty="0" smtClean="0">
              <a:sym typeface="Wingdings" pitchFamily="2" charset="2"/>
            </a:endParaRPr>
          </a:p>
          <a:p>
            <a:pPr eaLnBrk="1" hangingPunct="1">
              <a:buFont typeface="Arial" charset="0"/>
              <a:buChar char="•"/>
            </a:pPr>
            <a:r>
              <a:rPr lang="en-US" altLang="ja-JP" sz="2400" b="1" dirty="0" smtClean="0">
                <a:sym typeface="Wingdings" pitchFamily="2" charset="2"/>
              </a:rPr>
              <a:t>PAW</a:t>
            </a:r>
          </a:p>
          <a:p>
            <a:pPr eaLnBrk="1" hangingPunct="1">
              <a:buFont typeface="Arial" charset="0"/>
              <a:buChar char="•"/>
            </a:pPr>
            <a:endParaRPr lang="en-US" altLang="ja-JP" sz="2400" b="1" dirty="0" smtClean="0"/>
          </a:p>
          <a:p>
            <a:pPr eaLnBrk="1" hangingPunct="1">
              <a:buFont typeface="Arial" charset="0"/>
              <a:buChar char="•"/>
            </a:pPr>
            <a:r>
              <a:rPr lang="en-US" altLang="ja-JP" sz="2400" b="1" dirty="0" smtClean="0"/>
              <a:t>LMTO </a:t>
            </a:r>
            <a:endParaRPr lang="en-US" altLang="ja-JP" sz="2400" b="1" dirty="0"/>
          </a:p>
          <a:p>
            <a:pPr eaLnBrk="1" hangingPunct="1">
              <a:buFont typeface="Arial" charset="0"/>
              <a:buChar char="•"/>
            </a:pPr>
            <a:r>
              <a:rPr lang="en-US" altLang="ja-JP" sz="2400" b="1" dirty="0" smtClean="0">
                <a:sym typeface="Wingdings" pitchFamily="2" charset="2"/>
              </a:rPr>
              <a:t>LAPW               </a:t>
            </a:r>
            <a:endParaRPr lang="en-US" altLang="ja-JP" sz="2400" b="1" dirty="0">
              <a:sym typeface="Wingdings" pitchFamily="2" charset="2"/>
            </a:endParaRPr>
          </a:p>
        </p:txBody>
      </p:sp>
      <p:sp>
        <p:nvSpPr>
          <p:cNvPr id="3" name="右中かっこ 2"/>
          <p:cNvSpPr/>
          <p:nvPr/>
        </p:nvSpPr>
        <p:spPr>
          <a:xfrm>
            <a:off x="1979712" y="3870339"/>
            <a:ext cx="504056" cy="842889"/>
          </a:xfrm>
          <a:prstGeom prst="rightBrace">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p:cNvSpPr txBox="1"/>
          <p:nvPr/>
        </p:nvSpPr>
        <p:spPr>
          <a:xfrm>
            <a:off x="2915816" y="4107117"/>
            <a:ext cx="2608406" cy="369332"/>
          </a:xfrm>
          <a:prstGeom prst="rect">
            <a:avLst/>
          </a:prstGeom>
          <a:noFill/>
        </p:spPr>
        <p:txBody>
          <a:bodyPr wrap="none" rtlCol="0">
            <a:spAutoFit/>
          </a:bodyPr>
          <a:lstStyle/>
          <a:p>
            <a:r>
              <a:rPr kumimoji="1" lang="en-US" altLang="ja-JP" dirty="0" smtClean="0"/>
              <a:t>Linearized xxx methods</a:t>
            </a:r>
            <a:endParaRPr kumimoji="1" lang="ja-JP" altLang="en-US" dirty="0"/>
          </a:p>
        </p:txBody>
      </p:sp>
      <p:sp>
        <p:nvSpPr>
          <p:cNvPr id="5" name="テキスト ボックス 4"/>
          <p:cNvSpPr txBox="1"/>
          <p:nvPr/>
        </p:nvSpPr>
        <p:spPr>
          <a:xfrm>
            <a:off x="2627784" y="5301208"/>
            <a:ext cx="4617033" cy="646331"/>
          </a:xfrm>
          <a:prstGeom prst="rect">
            <a:avLst/>
          </a:prstGeom>
          <a:noFill/>
        </p:spPr>
        <p:txBody>
          <a:bodyPr wrap="none" rtlCol="0">
            <a:spAutoFit/>
          </a:bodyPr>
          <a:lstStyle/>
          <a:p>
            <a:r>
              <a:rPr kumimoji="1" lang="en-US" altLang="ja-JP" dirty="0" smtClean="0"/>
              <a:t>(why do we call them </a:t>
            </a:r>
            <a:r>
              <a:rPr lang="en-US" altLang="ja-JP" dirty="0"/>
              <a:t>” </a:t>
            </a:r>
            <a:r>
              <a:rPr kumimoji="1" lang="en-US" altLang="ja-JP" dirty="0" smtClean="0"/>
              <a:t>linearized” method?</a:t>
            </a:r>
          </a:p>
          <a:p>
            <a:r>
              <a:rPr lang="en-US" altLang="ja-JP" dirty="0"/>
              <a:t> </a:t>
            </a:r>
            <a:r>
              <a:rPr lang="en-US" altLang="ja-JP" dirty="0" smtClean="0"/>
              <a:t>  </a:t>
            </a:r>
            <a:r>
              <a:rPr lang="en-US" altLang="ja-JP" dirty="0" smtClean="0">
                <a:sym typeface="Wingdings" pitchFamily="2" charset="2"/>
              </a:rPr>
              <a:t>from the view of  “exact</a:t>
            </a:r>
            <a:r>
              <a:rPr lang="en-US" altLang="ja-JP" dirty="0">
                <a:sym typeface="Wingdings" pitchFamily="2" charset="2"/>
              </a:rPr>
              <a:t> ”</a:t>
            </a:r>
            <a:r>
              <a:rPr lang="en-US" altLang="ja-JP" dirty="0" smtClean="0">
                <a:sym typeface="Wingdings" pitchFamily="2" charset="2"/>
              </a:rPr>
              <a:t> APW method)</a:t>
            </a:r>
            <a:endParaRPr kumimoji="1" lang="ja-JP" altLang="en-US" dirty="0"/>
          </a:p>
        </p:txBody>
      </p:sp>
    </p:spTree>
    <p:extLst>
      <p:ext uri="{BB962C8B-B14F-4D97-AF65-F5344CB8AC3E}">
        <p14:creationId xmlns:p14="http://schemas.microsoft.com/office/powerpoint/2010/main" val="33671450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58" y="1266756"/>
            <a:ext cx="8196557" cy="5297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50</a:t>
            </a:fld>
            <a:endParaRPr lang="en-US" altLang="ja-JP"/>
          </a:p>
        </p:txBody>
      </p:sp>
      <p:sp>
        <p:nvSpPr>
          <p:cNvPr id="3" name="テキスト ボックス 2"/>
          <p:cNvSpPr txBox="1"/>
          <p:nvPr/>
        </p:nvSpPr>
        <p:spPr>
          <a:xfrm>
            <a:off x="383899" y="224799"/>
            <a:ext cx="2722220" cy="523220"/>
          </a:xfrm>
          <a:prstGeom prst="rect">
            <a:avLst/>
          </a:prstGeom>
          <a:noFill/>
        </p:spPr>
        <p:txBody>
          <a:bodyPr wrap="none" rtlCol="0">
            <a:spAutoFit/>
          </a:bodyPr>
          <a:lstStyle/>
          <a:p>
            <a:r>
              <a:rPr kumimoji="1" lang="en-US" altLang="ja-JP" sz="2800" dirty="0" smtClean="0"/>
              <a:t>Band structure: </a:t>
            </a:r>
            <a:endParaRPr kumimoji="1" lang="ja-JP" altLang="en-US" sz="2800" dirty="0" smtClean="0"/>
          </a:p>
        </p:txBody>
      </p:sp>
      <mc:AlternateContent xmlns:mc="http://schemas.openxmlformats.org/markup-compatibility/2006">
        <mc:Choice xmlns:a14="http://schemas.microsoft.com/office/drawing/2010/main" Requires="a14">
          <p:sp>
            <p:nvSpPr>
              <p:cNvPr id="9" name="テキスト ボックス 8"/>
              <p:cNvSpPr txBox="1"/>
              <p:nvPr/>
            </p:nvSpPr>
            <p:spPr>
              <a:xfrm>
                <a:off x="2915817" y="224799"/>
                <a:ext cx="6120680" cy="954107"/>
              </a:xfrm>
              <a:prstGeom prst="rect">
                <a:avLst/>
              </a:prstGeom>
              <a:noFill/>
            </p:spPr>
            <p:txBody>
              <a:bodyPr wrap="square" rtlCol="0">
                <a:spAutoFit/>
              </a:bodyPr>
              <a:lstStyle/>
              <a:p>
                <a:r>
                  <a:rPr lang="en-US" altLang="ja-JP" sz="2800" dirty="0" smtClean="0">
                    <a:solidFill>
                      <a:srgbClr val="FF0000"/>
                    </a:solidFill>
                  </a:rPr>
                  <a:t>Two </a:t>
                </a:r>
                <a:r>
                  <a:rPr kumimoji="1" lang="en-US" altLang="ja-JP" sz="2800" dirty="0" err="1" smtClean="0">
                    <a:solidFill>
                      <a:srgbClr val="FF0000"/>
                    </a:solidFill>
                  </a:rPr>
                  <a:t>eg</a:t>
                </a:r>
                <a:r>
                  <a:rPr kumimoji="1" lang="en-US" altLang="ja-JP" sz="2800" dirty="0" smtClean="0">
                    <a:solidFill>
                      <a:srgbClr val="FF0000"/>
                    </a:solidFill>
                  </a:rPr>
                  <a:t> orbitals</a:t>
                </a:r>
                <a:r>
                  <a:rPr kumimoji="1" lang="ja-JP" altLang="en-US" sz="2800" dirty="0" err="1" smtClean="0">
                    <a:solidFill>
                      <a:srgbClr val="FF0000"/>
                    </a:solidFill>
                  </a:rPr>
                  <a:t>．</a:t>
                </a:r>
                <a:endParaRPr kumimoji="1" lang="en-US" altLang="ja-JP" sz="2800" dirty="0" smtClean="0">
                  <a:solidFill>
                    <a:srgbClr val="FF0000"/>
                  </a:solidFill>
                </a:endParaRPr>
              </a:p>
              <a:p>
                <a:r>
                  <a:rPr kumimoji="1" lang="en-US" altLang="ja-JP" sz="2800" dirty="0" smtClean="0">
                    <a:solidFill>
                      <a:srgbClr val="FF0000"/>
                    </a:solidFill>
                  </a:rPr>
                  <a:t>Band width and </a:t>
                </a:r>
                <a14:m>
                  <m:oMath xmlns:m="http://schemas.openxmlformats.org/officeDocument/2006/math">
                    <m:r>
                      <a:rPr kumimoji="1" lang="ja-JP" altLang="en-US" sz="2800" i="1" smtClean="0">
                        <a:solidFill>
                          <a:srgbClr val="FF0000"/>
                        </a:solidFill>
                        <a:latin typeface="Cambria Math" panose="02040503050406030204" pitchFamily="18" charset="0"/>
                      </a:rPr>
                      <m:t>∆</m:t>
                    </m:r>
                    <m:r>
                      <a:rPr kumimoji="1" lang="en-US" altLang="ja-JP" sz="2800" b="0" i="1" smtClean="0">
                        <a:solidFill>
                          <a:srgbClr val="FF0000"/>
                        </a:solidFill>
                        <a:latin typeface="Cambria Math" panose="02040503050406030204" pitchFamily="18" charset="0"/>
                      </a:rPr>
                      <m:t>𝐸</m:t>
                    </m:r>
                  </m:oMath>
                </a14:m>
                <a:r>
                  <a:rPr kumimoji="1" lang="en-US" altLang="ja-JP" sz="2800" baseline="-25000" dirty="0" smtClean="0">
                    <a:solidFill>
                      <a:srgbClr val="FF0000"/>
                    </a:solidFill>
                  </a:rPr>
                  <a:t>eg</a:t>
                </a:r>
                <a:endParaRPr kumimoji="1" lang="ja-JP" altLang="en-US" sz="2800" dirty="0" smtClean="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2915817" y="224799"/>
                <a:ext cx="6120680" cy="954107"/>
              </a:xfrm>
              <a:prstGeom prst="rect">
                <a:avLst/>
              </a:prstGeom>
              <a:blipFill rotWithShape="0">
                <a:blip r:embed="rId3"/>
                <a:stretch>
                  <a:fillRect l="-1992" t="-8974" b="-17308"/>
                </a:stretch>
              </a:blipFill>
            </p:spPr>
            <p:txBody>
              <a:bodyPr/>
              <a:lstStyle/>
              <a:p>
                <a:r>
                  <a:rPr lang="ja-JP" altLang="en-US">
                    <a:noFill/>
                  </a:rPr>
                  <a:t> </a:t>
                </a:r>
              </a:p>
            </p:txBody>
          </p:sp>
        </mc:Fallback>
      </mc:AlternateContent>
      <p:sp>
        <p:nvSpPr>
          <p:cNvPr id="7" name="テキスト ボックス 6"/>
          <p:cNvSpPr txBox="1"/>
          <p:nvPr/>
        </p:nvSpPr>
        <p:spPr>
          <a:xfrm>
            <a:off x="1511864" y="979220"/>
            <a:ext cx="2052165" cy="400110"/>
          </a:xfrm>
          <a:prstGeom prst="rect">
            <a:avLst/>
          </a:prstGeom>
          <a:noFill/>
        </p:spPr>
        <p:txBody>
          <a:bodyPr wrap="none" rtlCol="0">
            <a:spAutoFit/>
          </a:bodyPr>
          <a:lstStyle/>
          <a:p>
            <a:r>
              <a:rPr lang="en-US" altLang="ja-JP" sz="2000" dirty="0" smtClean="0"/>
              <a:t>La2CuO4(VWN)</a:t>
            </a:r>
            <a:endParaRPr kumimoji="1" lang="ja-JP" altLang="en-US" sz="2000" dirty="0" smtClean="0"/>
          </a:p>
        </p:txBody>
      </p:sp>
      <p:sp>
        <p:nvSpPr>
          <p:cNvPr id="12" name="テキスト ボックス 11"/>
          <p:cNvSpPr txBox="1"/>
          <p:nvPr/>
        </p:nvSpPr>
        <p:spPr>
          <a:xfrm>
            <a:off x="1500620" y="3826535"/>
            <a:ext cx="2727285" cy="400110"/>
          </a:xfrm>
          <a:prstGeom prst="rect">
            <a:avLst/>
          </a:prstGeom>
          <a:noFill/>
        </p:spPr>
        <p:txBody>
          <a:bodyPr wrap="square" rtlCol="0">
            <a:spAutoFit/>
          </a:bodyPr>
          <a:lstStyle/>
          <a:p>
            <a:r>
              <a:rPr lang="en-US" altLang="ja-JP" sz="2000" dirty="0" smtClean="0"/>
              <a:t>HgBa2CuO4(VWN)</a:t>
            </a:r>
            <a:endParaRPr kumimoji="1" lang="ja-JP" altLang="en-US" sz="2000" dirty="0" smtClean="0"/>
          </a:p>
        </p:txBody>
      </p:sp>
      <p:sp>
        <p:nvSpPr>
          <p:cNvPr id="13" name="テキスト ボックス 12"/>
          <p:cNvSpPr txBox="1"/>
          <p:nvPr/>
        </p:nvSpPr>
        <p:spPr>
          <a:xfrm>
            <a:off x="5868144" y="979220"/>
            <a:ext cx="2263761" cy="400110"/>
          </a:xfrm>
          <a:prstGeom prst="rect">
            <a:avLst/>
          </a:prstGeom>
          <a:noFill/>
        </p:spPr>
        <p:txBody>
          <a:bodyPr wrap="none" rtlCol="0">
            <a:spAutoFit/>
          </a:bodyPr>
          <a:lstStyle/>
          <a:p>
            <a:r>
              <a:rPr lang="en-US" altLang="ja-JP" sz="2000" dirty="0" smtClean="0"/>
              <a:t>La2CuO4(QSGW)</a:t>
            </a:r>
            <a:endParaRPr kumimoji="1" lang="ja-JP" altLang="en-US" sz="2000" dirty="0" smtClean="0"/>
          </a:p>
        </p:txBody>
      </p:sp>
      <p:sp>
        <p:nvSpPr>
          <p:cNvPr id="14" name="テキスト ボックス 13"/>
          <p:cNvSpPr txBox="1"/>
          <p:nvPr/>
        </p:nvSpPr>
        <p:spPr>
          <a:xfrm>
            <a:off x="5787649" y="3858503"/>
            <a:ext cx="2727285" cy="400110"/>
          </a:xfrm>
          <a:prstGeom prst="rect">
            <a:avLst/>
          </a:prstGeom>
          <a:noFill/>
        </p:spPr>
        <p:txBody>
          <a:bodyPr wrap="square" rtlCol="0">
            <a:spAutoFit/>
          </a:bodyPr>
          <a:lstStyle/>
          <a:p>
            <a:r>
              <a:rPr lang="en-US" altLang="ja-JP" sz="2000" dirty="0" smtClean="0"/>
              <a:t>HgBa2CuO4(QSGW)</a:t>
            </a:r>
            <a:endParaRPr kumimoji="1" lang="ja-JP" altLang="en-US" sz="2000" dirty="0" smtClean="0"/>
          </a:p>
        </p:txBody>
      </p:sp>
      <p:cxnSp>
        <p:nvCxnSpPr>
          <p:cNvPr id="5" name="直線矢印コネクタ 4"/>
          <p:cNvCxnSpPr/>
          <p:nvPr/>
        </p:nvCxnSpPr>
        <p:spPr>
          <a:xfrm>
            <a:off x="8388424" y="2132856"/>
            <a:ext cx="0" cy="432048"/>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正方形/長方形 5"/>
              <p:cNvSpPr/>
              <p:nvPr/>
            </p:nvSpPr>
            <p:spPr>
              <a:xfrm>
                <a:off x="8448077" y="2164214"/>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xmlns="">
          <p:sp>
            <p:nvSpPr>
              <p:cNvPr id="6" name="正方形/長方形 5"/>
              <p:cNvSpPr>
                <a:spLocks noRot="1" noChangeAspect="1" noMove="1" noResize="1" noEditPoints="1" noAdjustHandles="1" noChangeArrowheads="1" noChangeShapeType="1" noTextEdit="1"/>
              </p:cNvSpPr>
              <p:nvPr/>
            </p:nvSpPr>
            <p:spPr>
              <a:xfrm>
                <a:off x="8448077" y="2164214"/>
                <a:ext cx="709874" cy="369332"/>
              </a:xfrm>
              <a:prstGeom prst="rect">
                <a:avLst/>
              </a:prstGeom>
              <a:blipFill rotWithShape="1">
                <a:blip r:embed="rId4"/>
                <a:stretch>
                  <a:fillRect b="-18033"/>
                </a:stretch>
              </a:blipFill>
            </p:spPr>
            <p:txBody>
              <a:bodyPr/>
              <a:lstStyle/>
              <a:p>
                <a:r>
                  <a:rPr lang="ja-JP" altLang="en-US">
                    <a:noFill/>
                  </a:rPr>
                  <a:t> </a:t>
                </a:r>
              </a:p>
            </p:txBody>
          </p:sp>
        </mc:Fallback>
      </mc:AlternateContent>
      <p:sp>
        <p:nvSpPr>
          <p:cNvPr id="2" name="Rectangle 1"/>
          <p:cNvSpPr>
            <a:spLocks noChangeArrowheads="1"/>
          </p:cNvSpPr>
          <p:nvPr/>
        </p:nvSpPr>
        <p:spPr bwMode="auto">
          <a:xfrm>
            <a:off x="6516216" y="7480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dirty="0" smtClean="0">
                <a:ln>
                  <a:noFill/>
                </a:ln>
                <a:solidFill>
                  <a:schemeClr val="tx1"/>
                </a:solidFill>
                <a:effectLst/>
                <a:latin typeface="Arial" panose="020B0604020202020204" pitchFamily="34" charset="0"/>
              </a:rPr>
              <a:t>doi:10.1038/srep12050 </a:t>
            </a:r>
          </a:p>
        </p:txBody>
      </p:sp>
    </p:spTree>
    <p:extLst>
      <p:ext uri="{BB962C8B-B14F-4D97-AF65-F5344CB8AC3E}">
        <p14:creationId xmlns:p14="http://schemas.microsoft.com/office/powerpoint/2010/main" val="40233825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a:xfrm>
            <a:off x="8478688" y="6404896"/>
            <a:ext cx="2133600" cy="365125"/>
          </a:xfrm>
        </p:spPr>
        <p:txBody>
          <a:bodyPr/>
          <a:lstStyle/>
          <a:p>
            <a:pPr>
              <a:defRPr/>
            </a:pPr>
            <a:fld id="{FBA0D1BC-E078-45F9-9517-BD1EC2828773}" type="slidenum">
              <a:rPr lang="ja-JP" altLang="en-US" smtClean="0"/>
              <a:pPr>
                <a:defRPr/>
              </a:pPr>
              <a:t>51</a:t>
            </a:fld>
            <a:endParaRPr lang="en-US" altLang="ja-JP"/>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940597"/>
            <a:ext cx="5809456" cy="5320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11560" y="282898"/>
            <a:ext cx="8132163" cy="461665"/>
          </a:xfrm>
          <a:prstGeom prst="rect">
            <a:avLst/>
          </a:prstGeom>
          <a:noFill/>
        </p:spPr>
        <p:txBody>
          <a:bodyPr wrap="none" rtlCol="0">
            <a:spAutoFit/>
          </a:bodyPr>
          <a:lstStyle/>
          <a:p>
            <a:r>
              <a:rPr lang="en-US" altLang="ja-JP" sz="2400" dirty="0" err="1" smtClean="0"/>
              <a:t>Wannier</a:t>
            </a:r>
            <a:r>
              <a:rPr lang="en-US" altLang="ja-JP" sz="2400" dirty="0" smtClean="0"/>
              <a:t> function method. Extract tight-binding parameters</a:t>
            </a:r>
            <a:endParaRPr kumimoji="1" lang="ja-JP" altLang="en-US" sz="2400" dirty="0" smtClean="0"/>
          </a:p>
        </p:txBody>
      </p:sp>
      <p:sp>
        <p:nvSpPr>
          <p:cNvPr id="8" name="テキスト ボックス 7"/>
          <p:cNvSpPr txBox="1"/>
          <p:nvPr/>
        </p:nvSpPr>
        <p:spPr>
          <a:xfrm>
            <a:off x="1475656" y="908720"/>
            <a:ext cx="2052165" cy="400110"/>
          </a:xfrm>
          <a:prstGeom prst="rect">
            <a:avLst/>
          </a:prstGeom>
          <a:noFill/>
        </p:spPr>
        <p:txBody>
          <a:bodyPr wrap="none" rtlCol="0">
            <a:spAutoFit/>
          </a:bodyPr>
          <a:lstStyle/>
          <a:p>
            <a:r>
              <a:rPr lang="en-US" altLang="ja-JP" sz="2000" dirty="0" smtClean="0"/>
              <a:t>La2CuO4(VWN)</a:t>
            </a:r>
            <a:endParaRPr kumimoji="1" lang="ja-JP" altLang="en-US" sz="2000" dirty="0" smtClean="0"/>
          </a:p>
        </p:txBody>
      </p:sp>
      <p:sp>
        <p:nvSpPr>
          <p:cNvPr id="9" name="テキスト ボックス 8"/>
          <p:cNvSpPr txBox="1"/>
          <p:nvPr/>
        </p:nvSpPr>
        <p:spPr>
          <a:xfrm>
            <a:off x="6196671" y="868650"/>
            <a:ext cx="2263761" cy="400110"/>
          </a:xfrm>
          <a:prstGeom prst="rect">
            <a:avLst/>
          </a:prstGeom>
          <a:noFill/>
        </p:spPr>
        <p:txBody>
          <a:bodyPr wrap="none" rtlCol="0">
            <a:spAutoFit/>
          </a:bodyPr>
          <a:lstStyle/>
          <a:p>
            <a:r>
              <a:rPr lang="en-US" altLang="ja-JP" sz="2000" dirty="0" smtClean="0"/>
              <a:t>La2CuO4(QSGW)</a:t>
            </a:r>
            <a:endParaRPr kumimoji="1" lang="ja-JP" altLang="en-US" sz="2000" dirty="0" smtClean="0"/>
          </a:p>
        </p:txBody>
      </p:sp>
      <p:sp>
        <p:nvSpPr>
          <p:cNvPr id="10" name="テキスト ボックス 9"/>
          <p:cNvSpPr txBox="1"/>
          <p:nvPr/>
        </p:nvSpPr>
        <p:spPr>
          <a:xfrm>
            <a:off x="1403648" y="3532946"/>
            <a:ext cx="2727285" cy="400110"/>
          </a:xfrm>
          <a:prstGeom prst="rect">
            <a:avLst/>
          </a:prstGeom>
          <a:noFill/>
        </p:spPr>
        <p:txBody>
          <a:bodyPr wrap="square" rtlCol="0">
            <a:spAutoFit/>
          </a:bodyPr>
          <a:lstStyle/>
          <a:p>
            <a:r>
              <a:rPr lang="en-US" altLang="ja-JP" sz="2000" dirty="0" smtClean="0"/>
              <a:t>HgBa2CuO4(VWN)</a:t>
            </a:r>
            <a:endParaRPr kumimoji="1" lang="ja-JP" altLang="en-US" sz="2000" dirty="0" smtClean="0"/>
          </a:p>
        </p:txBody>
      </p:sp>
      <p:sp>
        <p:nvSpPr>
          <p:cNvPr id="11" name="テキスト ボックス 10"/>
          <p:cNvSpPr txBox="1"/>
          <p:nvPr/>
        </p:nvSpPr>
        <p:spPr>
          <a:xfrm>
            <a:off x="5877163" y="3574524"/>
            <a:ext cx="2727285" cy="400110"/>
          </a:xfrm>
          <a:prstGeom prst="rect">
            <a:avLst/>
          </a:prstGeom>
          <a:noFill/>
        </p:spPr>
        <p:txBody>
          <a:bodyPr wrap="square" rtlCol="0">
            <a:spAutoFit/>
          </a:bodyPr>
          <a:lstStyle/>
          <a:p>
            <a:r>
              <a:rPr lang="en-US" altLang="ja-JP" sz="2000" dirty="0" smtClean="0"/>
              <a:t>HgBa2CuO4(QSGW)</a:t>
            </a:r>
            <a:endParaRPr kumimoji="1" lang="ja-JP" altLang="en-US" sz="2000" dirty="0" smtClean="0"/>
          </a:p>
        </p:txBody>
      </p:sp>
      <p:sp>
        <p:nvSpPr>
          <p:cNvPr id="7" name="テキスト ボックス 6"/>
          <p:cNvSpPr txBox="1"/>
          <p:nvPr/>
        </p:nvSpPr>
        <p:spPr>
          <a:xfrm>
            <a:off x="98610" y="6372016"/>
            <a:ext cx="8690712" cy="430887"/>
          </a:xfrm>
          <a:prstGeom prst="rect">
            <a:avLst/>
          </a:prstGeom>
          <a:noFill/>
        </p:spPr>
        <p:txBody>
          <a:bodyPr wrap="none" rtlCol="0">
            <a:spAutoFit/>
          </a:bodyPr>
          <a:lstStyle/>
          <a:p>
            <a:r>
              <a:rPr lang="en-US" altLang="ja-JP" sz="2200" dirty="0" smtClean="0">
                <a:solidFill>
                  <a:srgbClr val="0070C0"/>
                </a:solidFill>
              </a:rPr>
              <a:t>Miyake’s </a:t>
            </a:r>
            <a:r>
              <a:rPr kumimoji="1" lang="en-US" altLang="ja-JP" sz="2200" dirty="0" err="1" smtClean="0">
                <a:solidFill>
                  <a:srgbClr val="0070C0"/>
                </a:solidFill>
              </a:rPr>
              <a:t>Maxloc</a:t>
            </a:r>
            <a:r>
              <a:rPr kumimoji="1" lang="en-US" altLang="ja-JP" sz="2200" dirty="0" smtClean="0">
                <a:solidFill>
                  <a:srgbClr val="0070C0"/>
                </a:solidFill>
              </a:rPr>
              <a:t> </a:t>
            </a:r>
            <a:r>
              <a:rPr kumimoji="1" lang="en-US" altLang="ja-JP" sz="2200" dirty="0" err="1" smtClean="0">
                <a:solidFill>
                  <a:srgbClr val="0070C0"/>
                </a:solidFill>
              </a:rPr>
              <a:t>Wannier</a:t>
            </a:r>
            <a:r>
              <a:rPr kumimoji="1" lang="en-US" altLang="ja-JP" sz="2200" dirty="0" smtClean="0">
                <a:solidFill>
                  <a:srgbClr val="0070C0"/>
                </a:solidFill>
              </a:rPr>
              <a:t> </a:t>
            </a:r>
            <a:r>
              <a:rPr kumimoji="1" lang="en-US" altLang="ja-JP" sz="2200" dirty="0" smtClean="0">
                <a:solidFill>
                  <a:srgbClr val="0070C0"/>
                </a:solidFill>
              </a:rPr>
              <a:t>code is re-implemented(TK </a:t>
            </a:r>
            <a:r>
              <a:rPr kumimoji="1" lang="en-US" altLang="ja-JP" sz="2200" dirty="0" smtClean="0">
                <a:solidFill>
                  <a:srgbClr val="0070C0"/>
                </a:solidFill>
              </a:rPr>
              <a:t>and </a:t>
            </a:r>
            <a:r>
              <a:rPr kumimoji="1" lang="en-US" altLang="ja-JP" sz="2200" dirty="0" err="1" smtClean="0">
                <a:solidFill>
                  <a:srgbClr val="0070C0"/>
                </a:solidFill>
              </a:rPr>
              <a:t>H.Kino</a:t>
            </a:r>
            <a:r>
              <a:rPr lang="ja-JP" altLang="en-US" sz="2200" dirty="0" smtClean="0">
                <a:solidFill>
                  <a:srgbClr val="0070C0"/>
                </a:solidFill>
              </a:rPr>
              <a:t>）．</a:t>
            </a:r>
            <a:endParaRPr kumimoji="1" lang="ja-JP" altLang="en-US" sz="2200" dirty="0" smtClean="0">
              <a:solidFill>
                <a:srgbClr val="0070C0"/>
              </a:solidFill>
            </a:endParaRPr>
          </a:p>
        </p:txBody>
      </p:sp>
    </p:spTree>
    <p:extLst>
      <p:ext uri="{BB962C8B-B14F-4D97-AF65-F5344CB8AC3E}">
        <p14:creationId xmlns:p14="http://schemas.microsoft.com/office/powerpoint/2010/main" val="10132718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52</a:t>
            </a:fld>
            <a:endParaRPr lang="en-US" altLang="ja-JP"/>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92480" cy="6669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2" name="テキスト ボックス 1"/>
              <p:cNvSpPr txBox="1"/>
              <p:nvPr/>
            </p:nvSpPr>
            <p:spPr>
              <a:xfrm>
                <a:off x="4446240" y="476672"/>
                <a:ext cx="4320480" cy="879728"/>
              </a:xfrm>
              <a:prstGeom prst="rect">
                <a:avLst/>
              </a:prstGeom>
              <a:solidFill>
                <a:schemeClr val="bg1"/>
              </a:solidFill>
            </p:spPr>
            <p:txBody>
              <a:bodyPr wrap="square" rtlCol="0">
                <a:spAutoFit/>
              </a:bodyPr>
              <a:lstStyle/>
              <a:p>
                <a:r>
                  <a:rPr lang="en-US" altLang="ja-JP" sz="2400" dirty="0"/>
                  <a:t>E</a:t>
                </a:r>
                <a:r>
                  <a:rPr lang="en-US" altLang="ja-JP" sz="2400" dirty="0" smtClean="0"/>
                  <a:t>ffective interaction </a:t>
                </a:r>
                <a14:m>
                  <m:oMath xmlns:m="http://schemas.openxmlformats.org/officeDocument/2006/math">
                    <m:r>
                      <a:rPr kumimoji="1" lang="en-US" altLang="ja-JP" sz="2400" b="0" i="1" smtClean="0">
                        <a:latin typeface="Cambria Math"/>
                      </a:rPr>
                      <m:t>𝑈</m:t>
                    </m:r>
                    <m:r>
                      <a:rPr kumimoji="1" lang="en-US" altLang="ja-JP" sz="2400" b="0" i="1" smtClean="0">
                        <a:latin typeface="Cambria Math"/>
                      </a:rPr>
                      <m:t>(</m:t>
                    </m:r>
                    <m:r>
                      <a:rPr kumimoji="1" lang="ja-JP" altLang="en-US" sz="2400" b="0" i="1" smtClean="0">
                        <a:latin typeface="Cambria Math"/>
                      </a:rPr>
                      <m:t>𝜔</m:t>
                    </m:r>
                    <m:r>
                      <a:rPr kumimoji="1" lang="en-US" altLang="ja-JP" sz="2400" b="0" i="1" smtClean="0">
                        <a:latin typeface="Cambria Math"/>
                      </a:rPr>
                      <m:t>)</m:t>
                    </m:r>
                  </m:oMath>
                </a14:m>
                <a:r>
                  <a:rPr kumimoji="1" lang="en-US" altLang="ja-JP" sz="2400" dirty="0" smtClean="0"/>
                  <a:t> </a:t>
                </a:r>
                <a:r>
                  <a:rPr kumimoji="1" lang="en-US" altLang="ja-JP" sz="2400" dirty="0" smtClean="0"/>
                  <a:t>for</a:t>
                </a:r>
                <a:endParaRPr kumimoji="1" lang="en-US" altLang="ja-JP" sz="2400" dirty="0" smtClean="0"/>
              </a:p>
              <a:p>
                <a14:m>
                  <m:oMath xmlns:m="http://schemas.openxmlformats.org/officeDocument/2006/math">
                    <m:r>
                      <a:rPr kumimoji="1" lang="en-US" altLang="ja-JP" sz="2400" b="0" i="0" dirty="0" smtClean="0">
                        <a:latin typeface="Cambria Math"/>
                      </a:rPr>
                      <m:t> </m:t>
                    </m:r>
                    <m:sSub>
                      <m:sSubPr>
                        <m:ctrlPr>
                          <a:rPr kumimoji="1" lang="en-US" altLang="ja-JP" sz="2400" i="1" dirty="0" smtClean="0">
                            <a:latin typeface="Cambria Math" panose="02040503050406030204" pitchFamily="18" charset="0"/>
                          </a:rPr>
                        </m:ctrlPr>
                      </m:sSubPr>
                      <m:e>
                        <m:r>
                          <a:rPr kumimoji="1" lang="en-US" altLang="ja-JP" sz="2400" b="0" i="1" dirty="0" smtClean="0">
                            <a:latin typeface="Cambria Math"/>
                          </a:rPr>
                          <m:t>𝑑</m:t>
                        </m:r>
                      </m:e>
                      <m:sub>
                        <m:sSup>
                          <m:sSupPr>
                            <m:ctrlPr>
                              <a:rPr kumimoji="1" lang="en-US" altLang="ja-JP" sz="2400" i="1" dirty="0" smtClean="0">
                                <a:latin typeface="Cambria Math" panose="02040503050406030204" pitchFamily="18" charset="0"/>
                              </a:rPr>
                            </m:ctrlPr>
                          </m:sSupPr>
                          <m:e>
                            <m:r>
                              <a:rPr kumimoji="1" lang="en-US" altLang="ja-JP" sz="2400" b="0" i="1" dirty="0" smtClean="0">
                                <a:latin typeface="Cambria Math"/>
                              </a:rPr>
                              <m:t>𝑧</m:t>
                            </m:r>
                          </m:e>
                          <m:sup>
                            <m:r>
                              <a:rPr kumimoji="1" lang="en-US" altLang="ja-JP" sz="2400" i="1" dirty="0" smtClean="0">
                                <a:latin typeface="Cambria Math"/>
                              </a:rPr>
                              <m:t>2</m:t>
                            </m:r>
                          </m:sup>
                        </m:sSup>
                      </m:sub>
                    </m:sSub>
                  </m:oMath>
                </a14:m>
                <a:r>
                  <a:rPr kumimoji="1" lang="ja-JP" altLang="en-US" sz="2400" dirty="0" smtClean="0"/>
                  <a:t> </a:t>
                </a:r>
                <a:r>
                  <a:rPr kumimoji="1" lang="en-US" altLang="ja-JP" sz="2400" dirty="0" smtClean="0"/>
                  <a:t>and </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a:rPr>
                          <m:t>𝑑</m:t>
                        </m:r>
                      </m:e>
                      <m:sub>
                        <m:sSup>
                          <m:sSupPr>
                            <m:ctrlPr>
                              <a:rPr lang="en-US" altLang="ja-JP" sz="2400" i="1" dirty="0">
                                <a:latin typeface="Cambria Math" panose="02040503050406030204" pitchFamily="18" charset="0"/>
                              </a:rPr>
                            </m:ctrlPr>
                          </m:sSupPr>
                          <m:e>
                            <m:r>
                              <a:rPr lang="en-US" altLang="ja-JP" sz="2400" b="0" i="1" dirty="0" smtClean="0">
                                <a:latin typeface="Cambria Math"/>
                              </a:rPr>
                              <m:t>𝑥</m:t>
                            </m:r>
                          </m:e>
                          <m:sup>
                            <m:r>
                              <a:rPr lang="en-US" altLang="ja-JP" sz="2400" i="1" dirty="0">
                                <a:latin typeface="Cambria Math"/>
                              </a:rPr>
                              <m:t>2</m:t>
                            </m:r>
                          </m:sup>
                        </m:sSup>
                        <m:r>
                          <a:rPr lang="en-US" altLang="ja-JP" sz="2400" b="0" i="1" dirty="0" smtClean="0">
                            <a:latin typeface="Cambria Math"/>
                          </a:rPr>
                          <m:t>−</m:t>
                        </m:r>
                        <m:sSup>
                          <m:sSupPr>
                            <m:ctrlPr>
                              <a:rPr lang="en-US" altLang="ja-JP" sz="2400" i="1" dirty="0">
                                <a:latin typeface="Cambria Math" panose="02040503050406030204" pitchFamily="18" charset="0"/>
                              </a:rPr>
                            </m:ctrlPr>
                          </m:sSupPr>
                          <m:e>
                            <m:r>
                              <a:rPr lang="en-US" altLang="ja-JP" sz="2400" b="0" i="1" dirty="0" smtClean="0">
                                <a:latin typeface="Cambria Math"/>
                              </a:rPr>
                              <m:t>𝑦</m:t>
                            </m:r>
                          </m:e>
                          <m:sup>
                            <m:r>
                              <a:rPr lang="en-US" altLang="ja-JP" sz="2400" i="1" dirty="0">
                                <a:latin typeface="Cambria Math"/>
                              </a:rPr>
                              <m:t>2</m:t>
                            </m:r>
                          </m:sup>
                        </m:sSup>
                      </m:sub>
                    </m:sSub>
                  </m:oMath>
                </a14:m>
                <a:endParaRPr kumimoji="1" lang="ja-JP" altLang="en-US" sz="2400" dirty="0" smtClean="0"/>
              </a:p>
            </p:txBody>
          </p:sp>
        </mc:Choice>
        <mc:Fallback>
          <p:sp>
            <p:nvSpPr>
              <p:cNvPr id="2" name="テキスト ボックス 1"/>
              <p:cNvSpPr txBox="1">
                <a:spLocks noRot="1" noChangeAspect="1" noMove="1" noResize="1" noEditPoints="1" noAdjustHandles="1" noChangeArrowheads="1" noChangeShapeType="1" noTextEdit="1"/>
              </p:cNvSpPr>
              <p:nvPr/>
            </p:nvSpPr>
            <p:spPr>
              <a:xfrm>
                <a:off x="4446240" y="476672"/>
                <a:ext cx="4320480" cy="879728"/>
              </a:xfrm>
              <a:prstGeom prst="rect">
                <a:avLst/>
              </a:prstGeom>
              <a:blipFill rotWithShape="0">
                <a:blip r:embed="rId3"/>
                <a:stretch>
                  <a:fillRect l="-2116" t="-4828" b="-896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710910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42902"/>
            <a:ext cx="8784976" cy="576064"/>
          </a:xfrm>
        </p:spPr>
        <p:txBody>
          <a:bodyPr/>
          <a:lstStyle/>
          <a:p>
            <a:r>
              <a:rPr lang="en-US" altLang="ja-JP" dirty="0" smtClean="0"/>
              <a:t>Impact ionization rate(auger process)</a:t>
            </a:r>
            <a:endParaRPr kumimoji="1" lang="ja-JP" altLang="en-US" dirty="0"/>
          </a:p>
        </p:txBody>
      </p:sp>
      <p:sp>
        <p:nvSpPr>
          <p:cNvPr id="3" name="コンテンツ プレースホルダー 2"/>
          <p:cNvSpPr>
            <a:spLocks noGrp="1"/>
          </p:cNvSpPr>
          <p:nvPr>
            <p:ph idx="1"/>
          </p:nvPr>
        </p:nvSpPr>
        <p:spPr>
          <a:xfrm>
            <a:off x="179512" y="764703"/>
            <a:ext cx="8784976" cy="5981749"/>
          </a:xfrm>
        </p:spPr>
        <p:txBody>
          <a:bodyPr>
            <a:normAutofit fontScale="92500" lnSpcReduction="20000"/>
          </a:bodyPr>
          <a:lstStyle/>
          <a:p>
            <a:endParaRPr lang="en-US" altLang="ja-JP" dirty="0"/>
          </a:p>
          <a:p>
            <a:endParaRPr kumimoji="1" lang="en-US" altLang="ja-JP" dirty="0" smtClean="0"/>
          </a:p>
          <a:p>
            <a:endParaRPr lang="en-US" altLang="ja-JP" dirty="0"/>
          </a:p>
          <a:p>
            <a:endParaRPr kumimoji="1" lang="en-US" altLang="ja-JP" dirty="0" smtClean="0"/>
          </a:p>
          <a:p>
            <a:endParaRPr lang="en-US" altLang="ja-JP" dirty="0" smtClean="0"/>
          </a:p>
          <a:p>
            <a:pPr marL="0" indent="0">
              <a:buNone/>
            </a:pPr>
            <a:endParaRPr lang="en-US" altLang="ja-JP" dirty="0" smtClean="0"/>
          </a:p>
          <a:p>
            <a:pPr marL="0" indent="0">
              <a:buNone/>
            </a:pPr>
            <a:endParaRPr lang="en-US" altLang="ja-JP" dirty="0" smtClean="0"/>
          </a:p>
          <a:p>
            <a:pPr marL="0" indent="0">
              <a:buNone/>
            </a:pPr>
            <a:endParaRPr lang="en-US" altLang="ja-JP" dirty="0" smtClean="0"/>
          </a:p>
          <a:p>
            <a:pPr marL="0" indent="0">
              <a:buNone/>
            </a:pPr>
            <a:r>
              <a:rPr lang="en-US" altLang="ja-JP" dirty="0" smtClean="0"/>
              <a:t>Fermi’s Golden </a:t>
            </a:r>
            <a:r>
              <a:rPr lang="en-US" altLang="ja-JP" dirty="0" err="1" smtClean="0"/>
              <a:t>rult</a:t>
            </a:r>
            <a:r>
              <a:rPr lang="en-US" altLang="ja-JP" dirty="0" smtClean="0"/>
              <a:t> </a:t>
            </a:r>
            <a:r>
              <a:rPr lang="en-US" altLang="ja-JP" dirty="0" smtClean="0">
                <a:sym typeface="Wingdings" panose="05000000000000000000" pitchFamily="2" charset="2"/>
              </a:rPr>
              <a:t> transition rate. Sum up for all final states. Matrix element of transition is</a:t>
            </a:r>
          </a:p>
          <a:p>
            <a:pPr marL="0" indent="0">
              <a:buNone/>
            </a:pPr>
            <a:r>
              <a:rPr lang="ja-JP" altLang="en-US" dirty="0" smtClean="0"/>
              <a:t>＜</a:t>
            </a:r>
            <a:r>
              <a:rPr lang="en-US" altLang="ja-JP" dirty="0" smtClean="0"/>
              <a:t>1,3</a:t>
            </a:r>
            <a:r>
              <a:rPr lang="ja-JP" altLang="en-US" dirty="0" smtClean="0"/>
              <a:t>｜</a:t>
            </a:r>
            <a:r>
              <a:rPr lang="en-US" altLang="ja-JP" dirty="0" smtClean="0"/>
              <a:t>electron-electron interaction</a:t>
            </a:r>
            <a:r>
              <a:rPr lang="ja-JP" altLang="en-US" dirty="0" smtClean="0"/>
              <a:t>｜</a:t>
            </a:r>
            <a:r>
              <a:rPr lang="en-US" altLang="ja-JP" dirty="0" smtClean="0"/>
              <a:t>4,2</a:t>
            </a:r>
            <a:r>
              <a:rPr lang="ja-JP" altLang="en-US" dirty="0" smtClean="0"/>
              <a:t>＞</a:t>
            </a:r>
            <a:endParaRPr lang="en-US" altLang="ja-JP" dirty="0" smtClean="0"/>
          </a:p>
          <a:p>
            <a:pPr marL="0" indent="0">
              <a:buNone/>
            </a:pPr>
            <a:endParaRPr lang="en-US" altLang="ja-JP" dirty="0" smtClean="0"/>
          </a:p>
          <a:p>
            <a:pPr marL="0" indent="0">
              <a:buNone/>
            </a:pPr>
            <a:r>
              <a:rPr lang="ja-JP" altLang="en-US" dirty="0" smtClean="0"/>
              <a:t>（</a:t>
            </a:r>
            <a:r>
              <a:rPr lang="en-US" altLang="ja-JP" dirty="0" smtClean="0"/>
              <a:t>Energy conservation and Momentum conservation</a:t>
            </a:r>
            <a:r>
              <a:rPr lang="ja-JP" altLang="en-US" dirty="0" smtClean="0"/>
              <a:t>）</a:t>
            </a:r>
            <a:r>
              <a:rPr lang="en-US" altLang="ja-JP" b="1" dirty="0" smtClean="0"/>
              <a:t> </a:t>
            </a:r>
            <a:endParaRPr lang="en-US" altLang="ja-JP" b="1" dirty="0"/>
          </a:p>
          <a:p>
            <a:pPr marL="0" indent="0">
              <a:buNone/>
            </a:pP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53</a:t>
            </a:fld>
            <a:endParaRPr lang="en-US" altLang="ja-JP" dirty="0"/>
          </a:p>
        </p:txBody>
      </p:sp>
      <p:pic>
        <p:nvPicPr>
          <p:cNvPr id="10" name="図 9"/>
          <p:cNvPicPr/>
          <p:nvPr/>
        </p:nvPicPr>
        <p:blipFill>
          <a:blip r:embed="rId3"/>
          <a:stretch>
            <a:fillRect/>
          </a:stretch>
        </p:blipFill>
        <p:spPr>
          <a:xfrm>
            <a:off x="4366708" y="2132856"/>
            <a:ext cx="3667973" cy="1874817"/>
          </a:xfrm>
          <a:prstGeom prst="rect">
            <a:avLst/>
          </a:prstGeom>
        </p:spPr>
      </p:pic>
      <p:pic>
        <p:nvPicPr>
          <p:cNvPr id="5" name="図 4"/>
          <p:cNvPicPr>
            <a:picLocks noChangeAspect="1"/>
          </p:cNvPicPr>
          <p:nvPr/>
        </p:nvPicPr>
        <p:blipFill>
          <a:blip r:embed="rId4"/>
          <a:stretch>
            <a:fillRect/>
          </a:stretch>
        </p:blipFill>
        <p:spPr>
          <a:xfrm>
            <a:off x="1120144" y="1268760"/>
            <a:ext cx="3067052" cy="2628902"/>
          </a:xfrm>
          <a:prstGeom prst="rect">
            <a:avLst/>
          </a:prstGeom>
        </p:spPr>
      </p:pic>
      <p:sp>
        <p:nvSpPr>
          <p:cNvPr id="6" name="テキスト ボックス 5"/>
          <p:cNvSpPr txBox="1"/>
          <p:nvPr/>
        </p:nvSpPr>
        <p:spPr>
          <a:xfrm>
            <a:off x="1306909" y="1340768"/>
            <a:ext cx="1980029" cy="369332"/>
          </a:xfrm>
          <a:prstGeom prst="rect">
            <a:avLst/>
          </a:prstGeom>
          <a:solidFill>
            <a:schemeClr val="bg1"/>
          </a:solidFill>
        </p:spPr>
        <p:txBody>
          <a:bodyPr wrap="none" rtlCol="0">
            <a:spAutoFit/>
          </a:bodyPr>
          <a:lstStyle/>
          <a:p>
            <a:r>
              <a:rPr kumimoji="1" lang="en-US" altLang="ja-JP" dirty="0" smtClean="0"/>
              <a:t>Unoccupied band</a:t>
            </a:r>
            <a:endParaRPr kumimoji="1" lang="ja-JP" altLang="en-US" dirty="0"/>
          </a:p>
        </p:txBody>
      </p:sp>
      <p:sp>
        <p:nvSpPr>
          <p:cNvPr id="9" name="テキスト ボックス 8"/>
          <p:cNvSpPr txBox="1"/>
          <p:nvPr/>
        </p:nvSpPr>
        <p:spPr>
          <a:xfrm>
            <a:off x="2635161" y="3070264"/>
            <a:ext cx="1736373" cy="369332"/>
          </a:xfrm>
          <a:prstGeom prst="rect">
            <a:avLst/>
          </a:prstGeom>
          <a:solidFill>
            <a:schemeClr val="bg1"/>
          </a:solidFill>
        </p:spPr>
        <p:txBody>
          <a:bodyPr wrap="none" rtlCol="0">
            <a:spAutoFit/>
          </a:bodyPr>
          <a:lstStyle/>
          <a:p>
            <a:r>
              <a:rPr kumimoji="1" lang="en-US" altLang="ja-JP" dirty="0" smtClean="0"/>
              <a:t>Occupied band</a:t>
            </a:r>
            <a:endParaRPr kumimoji="1" lang="ja-JP" altLang="en-US" dirty="0"/>
          </a:p>
        </p:txBody>
      </p:sp>
    </p:spTree>
    <p:extLst>
      <p:ext uri="{BB962C8B-B14F-4D97-AF65-F5344CB8AC3E}">
        <p14:creationId xmlns:p14="http://schemas.microsoft.com/office/powerpoint/2010/main" val="9571261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62000" y="228600"/>
            <a:ext cx="4757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ja-JP" sz="3200"/>
          </a:p>
        </p:txBody>
      </p:sp>
      <p:sp>
        <p:nvSpPr>
          <p:cNvPr id="30723" name="Text Box 3"/>
          <p:cNvSpPr txBox="1">
            <a:spLocks noChangeArrowheads="1"/>
          </p:cNvSpPr>
          <p:nvPr/>
        </p:nvSpPr>
        <p:spPr bwMode="auto">
          <a:xfrm>
            <a:off x="611188" y="5961063"/>
            <a:ext cx="72913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t>Present model: Sano and Yoshii JAP77 2020 (1995)</a:t>
            </a:r>
          </a:p>
        </p:txBody>
      </p:sp>
      <p:pic>
        <p:nvPicPr>
          <p:cNvPr id="307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8" y="1336675"/>
            <a:ext cx="5029200" cy="461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Grp="1" noChangeArrowheads="1"/>
          </p:cNvSpPr>
          <p:nvPr>
            <p:ph type="title"/>
          </p:nvPr>
        </p:nvSpPr>
        <p:spPr>
          <a:xfrm>
            <a:off x="439738" y="211138"/>
            <a:ext cx="8524875" cy="1255712"/>
          </a:xfrm>
        </p:spPr>
        <p:txBody>
          <a:bodyPr/>
          <a:lstStyle/>
          <a:p>
            <a:pPr algn="l"/>
            <a:r>
              <a:rPr lang="en-US" altLang="ja-JP" smtClean="0">
                <a:solidFill>
                  <a:schemeClr val="tx1"/>
                </a:solidFill>
                <a:ea typeface="ＭＳ Ｐゴシック" pitchFamily="50" charset="-128"/>
              </a:rPr>
              <a:t>InAs</a:t>
            </a:r>
            <a:r>
              <a:rPr lang="en-US" altLang="ja-JP" sz="3200" smtClean="0">
                <a:solidFill>
                  <a:schemeClr val="tx1"/>
                </a:solidFill>
                <a:ea typeface="ＭＳ Ｐゴシック" pitchFamily="50" charset="-128"/>
              </a:rPr>
              <a:t> impact ionization rate </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(=auger process</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 = high energy electron  lose energy with e-h pair)</a:t>
            </a:r>
            <a:endParaRPr lang="en-US" altLang="ja-JP" smtClean="0">
              <a:ea typeface="ＭＳ Ｐゴシック" pitchFamily="50" charset="-128"/>
            </a:endParaRPr>
          </a:p>
        </p:txBody>
      </p:sp>
      <p:sp>
        <p:nvSpPr>
          <p:cNvPr id="30726" name="Text Box 7"/>
          <p:cNvSpPr txBox="1">
            <a:spLocks noChangeArrowheads="1"/>
          </p:cNvSpPr>
          <p:nvPr/>
        </p:nvSpPr>
        <p:spPr bwMode="auto">
          <a:xfrm>
            <a:off x="1295400" y="4724400"/>
            <a:ext cx="419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FontTx/>
              <a:buAutoNum type="arabicPlain"/>
            </a:pPr>
            <a:r>
              <a:rPr lang="en-US" altLang="ja-JP" sz="2400">
                <a:latin typeface="Times New Roman" pitchFamily="18" charset="0"/>
              </a:rPr>
              <a:t>      2           3           4          5</a:t>
            </a:r>
          </a:p>
          <a:p>
            <a:pPr eaLnBrk="1" hangingPunct="1"/>
            <a:r>
              <a:rPr lang="en-US" altLang="ja-JP" sz="2400">
                <a:latin typeface="Times New Roman" pitchFamily="18" charset="0"/>
              </a:rPr>
              <a:t>                          eV</a:t>
            </a:r>
          </a:p>
        </p:txBody>
      </p:sp>
      <p:pic>
        <p:nvPicPr>
          <p:cNvPr id="30727"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3" y="1900238"/>
            <a:ext cx="2643187"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8" name="Object 4"/>
          <p:cNvGraphicFramePr>
            <a:graphicFrameLocks noChangeAspect="1"/>
          </p:cNvGraphicFramePr>
          <p:nvPr/>
        </p:nvGraphicFramePr>
        <p:xfrm>
          <a:off x="3708400" y="2011363"/>
          <a:ext cx="1651000" cy="481012"/>
        </p:xfrm>
        <a:graphic>
          <a:graphicData uri="http://schemas.openxmlformats.org/presentationml/2006/ole">
            <mc:AlternateContent xmlns:mc="http://schemas.openxmlformats.org/markup-compatibility/2006">
              <mc:Choice xmlns:v="urn:schemas-microsoft-com:vml" Requires="v">
                <p:oleObj spid="_x0000_s31058" name="Equation" r:id="rId6" imgW="698197" imgH="203112" progId="Equation.DSMT4">
                  <p:embed/>
                </p:oleObj>
              </mc:Choice>
              <mc:Fallback>
                <p:oleObj name="Equation" r:id="rId6" imgW="698197" imgH="203112"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2011363"/>
                        <a:ext cx="16510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9" name="正方形/長方形 1"/>
          <p:cNvSpPr>
            <a:spLocks noChangeArrowheads="1"/>
          </p:cNvSpPr>
          <p:nvPr/>
        </p:nvSpPr>
        <p:spPr bwMode="auto">
          <a:xfrm>
            <a:off x="6788150" y="1530350"/>
            <a:ext cx="206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direct gap 0.38eV</a:t>
            </a:r>
            <a:endParaRPr lang="ja-JP"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53901"/>
            <a:ext cx="374441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59036" y="414626"/>
            <a:ext cx="2973891" cy="523220"/>
          </a:xfrm>
          <a:prstGeom prst="rect">
            <a:avLst/>
          </a:prstGeom>
          <a:noFill/>
        </p:spPr>
        <p:txBody>
          <a:bodyPr wrap="none" rtlCol="0">
            <a:spAutoFit/>
          </a:bodyPr>
          <a:lstStyle/>
          <a:p>
            <a:r>
              <a:rPr kumimoji="1" lang="en-US" altLang="ja-JP" sz="2800" dirty="0" smtClean="0"/>
              <a:t>YH3</a:t>
            </a:r>
            <a:r>
              <a:rPr kumimoji="1" lang="en-US" altLang="ja-JP" dirty="0" smtClean="0"/>
              <a:t>(</a:t>
            </a:r>
            <a:r>
              <a:rPr kumimoji="1" lang="en-US" altLang="ja-JP" dirty="0" err="1" smtClean="0"/>
              <a:t>fcc</a:t>
            </a:r>
            <a:r>
              <a:rPr kumimoji="1" lang="en-US" altLang="ja-JP" dirty="0" smtClean="0"/>
              <a:t> structure 6</a:t>
            </a:r>
            <a:r>
              <a:rPr lang="en-US" altLang="ja-JP" dirty="0" smtClean="0"/>
              <a:t>x</a:t>
            </a:r>
            <a:r>
              <a:rPr kumimoji="1" lang="en-US" altLang="ja-JP" dirty="0" smtClean="0"/>
              <a:t>6</a:t>
            </a:r>
            <a:r>
              <a:rPr lang="en-US" altLang="ja-JP" dirty="0" smtClean="0"/>
              <a:t>x</a:t>
            </a:r>
            <a:r>
              <a:rPr kumimoji="1" lang="en-US" altLang="ja-JP" dirty="0" smtClean="0"/>
              <a:t>6</a:t>
            </a:r>
            <a:r>
              <a:rPr lang="en-US" altLang="ja-JP" dirty="0" smtClean="0"/>
              <a:t>)</a:t>
            </a:r>
            <a:endParaRPr kumimoji="1" lang="ja-JP" altLang="en-US" dirty="0"/>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53901"/>
            <a:ext cx="360635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9" name="テキスト ボックス 8"/>
          <p:cNvSpPr txBox="1"/>
          <p:nvPr/>
        </p:nvSpPr>
        <p:spPr>
          <a:xfrm>
            <a:off x="4788024" y="1253898"/>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10" name="テキスト ボックス 9"/>
          <p:cNvSpPr txBox="1"/>
          <p:nvPr/>
        </p:nvSpPr>
        <p:spPr>
          <a:xfrm>
            <a:off x="1235503"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
        <p:nvSpPr>
          <p:cNvPr id="11" name="テキスト ボックス 10"/>
          <p:cNvSpPr txBox="1"/>
          <p:nvPr/>
        </p:nvSpPr>
        <p:spPr>
          <a:xfrm>
            <a:off x="4765469"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Tree>
    <p:extLst>
      <p:ext uri="{BB962C8B-B14F-4D97-AF65-F5344CB8AC3E}">
        <p14:creationId xmlns:p14="http://schemas.microsoft.com/office/powerpoint/2010/main" val="235289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gga.cualse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63525" y="-273050"/>
            <a:ext cx="5299075" cy="6858000"/>
          </a:xfrm>
          <a:prstGeom prst="rect">
            <a:avLst/>
          </a:prstGeom>
        </p:spPr>
      </p:pic>
      <p:pic>
        <p:nvPicPr>
          <p:cNvPr id="5" name="図 4" descr="gwsc5.cugase2.band.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3681879" y="-273050"/>
            <a:ext cx="5299075" cy="6858001"/>
          </a:xfrm>
          <a:prstGeom prst="rect">
            <a:avLst/>
          </a:prstGeom>
        </p:spPr>
      </p:pic>
      <p:sp>
        <p:nvSpPr>
          <p:cNvPr id="6" name="テキスト ボックス 5"/>
          <p:cNvSpPr txBox="1"/>
          <p:nvPr/>
        </p:nvSpPr>
        <p:spPr>
          <a:xfrm>
            <a:off x="813610"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8" name="テキスト ボックス 7"/>
          <p:cNvSpPr txBox="1"/>
          <p:nvPr/>
        </p:nvSpPr>
        <p:spPr>
          <a:xfrm>
            <a:off x="226646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9" name="テキスト ボックス 8"/>
          <p:cNvSpPr txBox="1"/>
          <p:nvPr/>
        </p:nvSpPr>
        <p:spPr>
          <a:xfrm>
            <a:off x="4220308"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1" name="テキスト ボックス 10"/>
          <p:cNvSpPr txBox="1"/>
          <p:nvPr/>
        </p:nvSpPr>
        <p:spPr>
          <a:xfrm>
            <a:off x="4830249"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12" name="テキスト ボックス 11"/>
          <p:cNvSpPr txBox="1"/>
          <p:nvPr/>
        </p:nvSpPr>
        <p:spPr>
          <a:xfrm>
            <a:off x="620764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13" name="テキスト ボックス 12"/>
          <p:cNvSpPr txBox="1"/>
          <p:nvPr/>
        </p:nvSpPr>
        <p:spPr>
          <a:xfrm>
            <a:off x="8197871"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1747401"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1shotGW</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2" name="テキスト ボックス 1"/>
          <p:cNvSpPr txBox="1"/>
          <p:nvPr/>
        </p:nvSpPr>
        <p:spPr>
          <a:xfrm>
            <a:off x="559036" y="414626"/>
            <a:ext cx="8310288" cy="523220"/>
          </a:xfrm>
          <a:prstGeom prst="rect">
            <a:avLst/>
          </a:prstGeom>
          <a:noFill/>
        </p:spPr>
        <p:txBody>
          <a:bodyPr wrap="none" rtlCol="0">
            <a:spAutoFit/>
          </a:bodyPr>
          <a:lstStyle/>
          <a:p>
            <a:r>
              <a:rPr kumimoji="1" lang="en-US" altLang="ja-JP" sz="2800" dirty="0" smtClean="0"/>
              <a:t>CuGaSe2</a:t>
            </a:r>
            <a:r>
              <a:rPr kumimoji="1" lang="en-US" altLang="ja-JP" dirty="0" smtClean="0"/>
              <a:t> (eight atoms in cell, 2x2x2.  </a:t>
            </a:r>
            <a:r>
              <a:rPr lang="ja-JP" altLang="en-US" dirty="0"/>
              <a:t>~</a:t>
            </a:r>
            <a:r>
              <a:rPr kumimoji="1" lang="en-US" altLang="ja-JP" dirty="0" smtClean="0"/>
              <a:t>3hours per iteration by single core)</a:t>
            </a:r>
            <a:endParaRPr kumimoji="1" lang="ja-JP" altLang="en-US" dirty="0"/>
          </a:p>
        </p:txBody>
      </p:sp>
      <p:sp>
        <p:nvSpPr>
          <p:cNvPr id="3" name="正方形/長方形 2"/>
          <p:cNvSpPr/>
          <p:nvPr/>
        </p:nvSpPr>
        <p:spPr>
          <a:xfrm>
            <a:off x="955837" y="6027003"/>
            <a:ext cx="4747854" cy="830997"/>
          </a:xfrm>
          <a:prstGeom prst="rect">
            <a:avLst/>
          </a:prstGeom>
        </p:spPr>
        <p:txBody>
          <a:bodyPr wrap="square">
            <a:spAutoFit/>
          </a:bodyPr>
          <a:lstStyle/>
          <a:p>
            <a:r>
              <a:rPr lang="en-US" altLang="ja-JP" sz="1600" dirty="0" smtClean="0">
                <a:solidFill>
                  <a:prstClr val="black"/>
                </a:solidFill>
                <a:latin typeface="Arial Unicode MS" pitchFamily="50" charset="-128"/>
                <a:ea typeface="Arial Unicode MS" pitchFamily="50" charset="-128"/>
                <a:cs typeface="Arial Unicode MS" pitchFamily="50" charset="-128"/>
              </a:rPr>
              <a:t>Band gap GGA:0.4eV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GW(1shot </a:t>
            </a:r>
            <a:r>
              <a:rPr lang="en-US" altLang="ja-JP" sz="1600" dirty="0" err="1" smtClean="0">
                <a:solidFill>
                  <a:prstClr val="black"/>
                </a:solidFill>
                <a:latin typeface="Arial Unicode MS" pitchFamily="50" charset="-128"/>
                <a:ea typeface="Arial Unicode MS" pitchFamily="50" charset="-128"/>
                <a:cs typeface="Arial Unicode MS" pitchFamily="50" charset="-128"/>
              </a:rPr>
              <a:t>noZ</a:t>
            </a:r>
            <a:r>
              <a:rPr lang="en-US" altLang="ja-JP" sz="1600" dirty="0" smtClean="0">
                <a:solidFill>
                  <a:prstClr val="black"/>
                </a:solidFill>
                <a:latin typeface="Arial Unicode MS" pitchFamily="50" charset="-128"/>
                <a:ea typeface="Arial Unicode MS" pitchFamily="50" charset="-128"/>
                <a:cs typeface="Arial Unicode MS" pitchFamily="50" charset="-128"/>
              </a:rPr>
              <a:t>) 1.37 </a:t>
            </a:r>
            <a:r>
              <a:rPr lang="en-US" altLang="ja-JP" sz="1600" dirty="0" err="1">
                <a:solidFill>
                  <a:prstClr val="black"/>
                </a:solidFill>
                <a:latin typeface="Arial Unicode MS" pitchFamily="50" charset="-128"/>
                <a:ea typeface="Arial Unicode MS" pitchFamily="50" charset="-128"/>
                <a:cs typeface="Arial Unicode MS" pitchFamily="50" charset="-128"/>
              </a:rPr>
              <a:t>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QSGW(1.79eV)             </a:t>
            </a:r>
            <a:r>
              <a:rPr lang="en-US" altLang="ja-JP" sz="1600" dirty="0" err="1" smtClean="0">
                <a:solidFill>
                  <a:prstClr val="black"/>
                </a:solidFill>
                <a:latin typeface="Arial Unicode MS" pitchFamily="50" charset="-128"/>
                <a:ea typeface="Arial Unicode MS" pitchFamily="50" charset="-128"/>
                <a:cs typeface="Arial Unicode MS" pitchFamily="50" charset="-128"/>
              </a:rPr>
              <a:t>Exper</a:t>
            </a:r>
            <a:r>
              <a:rPr lang="en-US" altLang="ja-JP" sz="1600" dirty="0" smtClean="0">
                <a:solidFill>
                  <a:prstClr val="black"/>
                </a:solidFill>
                <a:latin typeface="Arial Unicode MS" pitchFamily="50" charset="-128"/>
                <a:ea typeface="Arial Unicode MS" pitchFamily="50" charset="-128"/>
                <a:cs typeface="Arial Unicode MS" pitchFamily="50" charset="-128"/>
              </a:rPr>
              <a:t>. </a:t>
            </a:r>
            <a:r>
              <a:rPr lang="en-US" altLang="ja-JP" sz="1600" dirty="0">
                <a:latin typeface="Arial Unicode MS" pitchFamily="50" charset="-128"/>
                <a:ea typeface="Arial Unicode MS" pitchFamily="50" charset="-128"/>
                <a:cs typeface="Arial Unicode MS" pitchFamily="50" charset="-128"/>
              </a:rPr>
              <a:t>1.63, 1.67, </a:t>
            </a:r>
            <a:r>
              <a:rPr lang="en-US" altLang="ja-JP" sz="1600" dirty="0" smtClean="0">
                <a:latin typeface="Arial Unicode MS" pitchFamily="50" charset="-128"/>
                <a:ea typeface="Arial Unicode MS" pitchFamily="50" charset="-128"/>
                <a:cs typeface="Arial Unicode MS" pitchFamily="50" charset="-128"/>
              </a:rPr>
              <a:t>1.73eV </a:t>
            </a:r>
            <a:r>
              <a:rPr lang="ja-JP" altLang="en-US" sz="1600" dirty="0">
                <a:latin typeface="Arial Unicode MS" pitchFamily="50" charset="-128"/>
                <a:ea typeface="Arial Unicode MS" pitchFamily="50" charset="-128"/>
                <a:cs typeface="Arial Unicode MS" pitchFamily="50" charset="-128"/>
              </a:rPr>
              <a:t/>
            </a:r>
            <a:br>
              <a:rPr lang="ja-JP" altLang="en-US" sz="1600" dirty="0">
                <a:latin typeface="Arial Unicode MS" pitchFamily="50" charset="-128"/>
                <a:ea typeface="Arial Unicode MS" pitchFamily="50" charset="-128"/>
                <a:cs typeface="Arial Unicode MS" pitchFamily="50" charset="-128"/>
              </a:rPr>
            </a:br>
            <a:endParaRPr lang="ja-JP" altLang="en-US" sz="1600" dirty="0">
              <a:latin typeface="Arial Unicode MS" pitchFamily="50" charset="-128"/>
              <a:ea typeface="Arial Unicode MS" pitchFamily="50" charset="-128"/>
              <a:cs typeface="Arial Unicode MS" pitchFamily="50" charset="-128"/>
            </a:endParaRPr>
          </a:p>
        </p:txBody>
      </p:sp>
    </p:spTree>
    <p:extLst>
      <p:ext uri="{BB962C8B-B14F-4D97-AF65-F5344CB8AC3E}">
        <p14:creationId xmlns:p14="http://schemas.microsoft.com/office/powerpoint/2010/main" val="36327494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nvPr>
        </p:nvGraphicFramePr>
        <p:xfrm>
          <a:off x="201819" y="1102514"/>
          <a:ext cx="5040559" cy="4036612"/>
        </p:xfrm>
        <a:graphic>
          <a:graphicData uri="http://schemas.openxmlformats.org/drawingml/2006/table">
            <a:tbl>
              <a:tblPr firstRow="1" bandRow="1">
                <a:tableStyleId>{5C22544A-7EE6-4342-B048-85BDC9FD1C3A}</a:tableStyleId>
              </a:tblPr>
              <a:tblGrid>
                <a:gridCol w="1690400"/>
                <a:gridCol w="1539817"/>
                <a:gridCol w="1810342"/>
              </a:tblGrid>
              <a:tr h="539186">
                <a:tc>
                  <a:txBody>
                    <a:bodyPr/>
                    <a:lstStyle/>
                    <a:p>
                      <a:r>
                        <a:rPr kumimoji="1" lang="en-US" altLang="ja-JP" sz="2800" dirty="0" smtClean="0">
                          <a:latin typeface="Arial Unicode MS" pitchFamily="50" charset="-128"/>
                          <a:ea typeface="Arial Unicode MS" pitchFamily="50" charset="-128"/>
                          <a:cs typeface="Arial Unicode MS" pitchFamily="50" charset="-128"/>
                        </a:rPr>
                        <a:t>  </a:t>
                      </a:r>
                      <a:r>
                        <a:rPr kumimoji="1" lang="ja-JP" altLang="en-US" sz="28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A</a:t>
                      </a:r>
                      <a:r>
                        <a:rPr kumimoji="1" lang="en-US" altLang="ja-JP" sz="36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B</a:t>
                      </a:r>
                      <a:endParaRPr kumimoji="1" lang="ja-JP" altLang="en-US" sz="28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Se</a:t>
                      </a:r>
                      <a:endParaRPr kumimoji="1" lang="ja-JP" altLang="en-US" sz="3600" dirty="0">
                        <a:latin typeface="Arial Unicode MS" pitchFamily="50" charset="-128"/>
                        <a:ea typeface="Arial Unicode MS" pitchFamily="50" charset="-128"/>
                        <a:cs typeface="Arial Unicode MS" pitchFamily="50" charset="-128"/>
                      </a:endParaRPr>
                    </a:p>
                  </a:txBody>
                  <a:tcPr/>
                </a:tc>
              </a:tr>
              <a:tr h="849081">
                <a:tc>
                  <a:txBody>
                    <a:bodyPr/>
                    <a:lstStyle/>
                    <a:p>
                      <a:r>
                        <a:rPr kumimoji="1" lang="en-US" altLang="ja-JP" sz="3600" dirty="0" smtClean="0">
                          <a:latin typeface="Arial Unicode MS" pitchFamily="50" charset="-128"/>
                          <a:ea typeface="Arial Unicode MS" pitchFamily="50" charset="-128"/>
                          <a:cs typeface="Arial Unicode MS" pitchFamily="50" charset="-128"/>
                        </a:rPr>
                        <a:t>Al</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3.62</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(3.49)</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2.91</a:t>
                      </a:r>
                    </a:p>
                    <a:p>
                      <a:r>
                        <a:rPr kumimoji="1" lang="en-US" altLang="ja-JP" sz="2400" b="0" i="0" u="none" strike="noStrike" kern="1200" cap="none" spc="0" normalizeH="0" baseline="0" noProof="0" dirty="0" smtClean="0">
                          <a:ln>
                            <a:noFill/>
                          </a:ln>
                          <a:solidFill>
                            <a:srgbClr val="FF0000"/>
                          </a:solidFill>
                          <a:effectLst/>
                          <a:uLnTx/>
                          <a:uFillTx/>
                          <a:latin typeface="Arial Unicode MS" pitchFamily="50" charset="-128"/>
                          <a:ea typeface="Arial Unicode MS" pitchFamily="50" charset="-128"/>
                          <a:cs typeface="Arial Unicode MS" pitchFamily="50" charset="-128"/>
                        </a:rPr>
                        <a:t>(2.67)</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err="1" smtClean="0">
                          <a:latin typeface="Arial Unicode MS" pitchFamily="50" charset="-128"/>
                          <a:ea typeface="Arial Unicode MS" pitchFamily="50" charset="-128"/>
                          <a:cs typeface="Arial Unicode MS" pitchFamily="50" charset="-128"/>
                        </a:rPr>
                        <a:t>Ga</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2.83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(2.43)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1.69</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(1.68)</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smtClean="0">
                          <a:latin typeface="Arial Unicode MS" pitchFamily="50" charset="-128"/>
                          <a:ea typeface="Arial Unicode MS" pitchFamily="50" charset="-128"/>
                          <a:cs typeface="Arial Unicode MS" pitchFamily="50" charset="-128"/>
                        </a:rPr>
                        <a:t>In</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1.22</a:t>
                      </a:r>
                      <a:r>
                        <a:rPr kumimoji="1" lang="en-US" altLang="ja-JP" sz="1400" dirty="0" smtClean="0">
                          <a:latin typeface="Arial Unicode MS" pitchFamily="50" charset="-128"/>
                          <a:ea typeface="Arial Unicode MS" pitchFamily="50" charset="-128"/>
                          <a:cs typeface="Arial Unicode MS" pitchFamily="50" charset="-128"/>
                        </a:rPr>
                        <a:t>(u=0.22)</a:t>
                      </a:r>
                      <a:r>
                        <a:rPr kumimoji="1" lang="en-US" altLang="ja-JP" sz="2400" dirty="0" smtClean="0">
                          <a:latin typeface="Arial Unicode MS" pitchFamily="50" charset="-128"/>
                          <a:ea typeface="Arial Unicode MS" pitchFamily="50" charset="-128"/>
                          <a:cs typeface="Arial Unicode MS" pitchFamily="50" charset="-128"/>
                        </a:rPr>
                        <a:t>1.48</a:t>
                      </a:r>
                      <a:r>
                        <a:rPr kumimoji="1" lang="en-US" altLang="ja-JP" sz="1400" dirty="0" smtClean="0">
                          <a:latin typeface="Arial Unicode MS" pitchFamily="50" charset="-128"/>
                          <a:ea typeface="Arial Unicode MS" pitchFamily="50" charset="-128"/>
                          <a:cs typeface="Arial Unicode MS" pitchFamily="50" charset="-128"/>
                        </a:rPr>
                        <a:t>(u=0.23)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(1.53)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(1.04)</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bl>
          </a:graphicData>
        </a:graphic>
      </p:graphicFrame>
      <p:sp>
        <p:nvSpPr>
          <p:cNvPr id="6" name="テキスト ボックス 5"/>
          <p:cNvSpPr txBox="1"/>
          <p:nvPr/>
        </p:nvSpPr>
        <p:spPr>
          <a:xfrm>
            <a:off x="408329" y="332656"/>
            <a:ext cx="5224507"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Band gap for CuAB</a:t>
            </a:r>
            <a:r>
              <a:rPr lang="en-US" altLang="ja-JP" sz="3200" baseline="-25000" dirty="0" smtClean="0">
                <a:solidFill>
                  <a:prstClr val="black"/>
                </a:solidFill>
                <a:latin typeface="Arial" charset="0"/>
                <a:ea typeface="ＭＳ Ｐゴシック" charset="-128"/>
              </a:rPr>
              <a:t>2  </a:t>
            </a:r>
            <a:r>
              <a:rPr lang="ja-JP" altLang="en-US" sz="3200" dirty="0" smtClean="0">
                <a:solidFill>
                  <a:prstClr val="black"/>
                </a:solidFill>
                <a:latin typeface="Arial" charset="0"/>
                <a:ea typeface="ＭＳ Ｐゴシック" charset="-128"/>
              </a:rPr>
              <a:t>（</a:t>
            </a:r>
            <a:r>
              <a:rPr lang="en-US" altLang="ja-JP" sz="3200" dirty="0">
                <a:solidFill>
                  <a:prstClr val="black"/>
                </a:solidFill>
                <a:latin typeface="Arial" charset="0"/>
                <a:ea typeface="ＭＳ Ｐゴシック" charset="-128"/>
              </a:rPr>
              <a:t>eV)</a:t>
            </a:r>
            <a:r>
              <a:rPr lang="ja-JP" altLang="en-US" sz="3200" baseline="-25000" dirty="0" smtClean="0">
                <a:solidFill>
                  <a:prstClr val="black"/>
                </a:solidFill>
                <a:latin typeface="Arial" charset="0"/>
                <a:ea typeface="ＭＳ Ｐゴシック" charset="-128"/>
              </a:rPr>
              <a:t>　　</a:t>
            </a:r>
            <a:endParaRPr lang="ja-JP" altLang="en-US" sz="3200" baseline="-25000" dirty="0">
              <a:solidFill>
                <a:prstClr val="black"/>
              </a:solidFill>
              <a:latin typeface="Arial" charset="0"/>
              <a:ea typeface="ＭＳ Ｐゴシック" charset="-128"/>
            </a:endParaRPr>
          </a:p>
        </p:txBody>
      </p:sp>
      <p:sp>
        <p:nvSpPr>
          <p:cNvPr id="2" name="正方形/長方形 1"/>
          <p:cNvSpPr/>
          <p:nvPr/>
        </p:nvSpPr>
        <p:spPr>
          <a:xfrm>
            <a:off x="179512" y="5282676"/>
            <a:ext cx="4525298" cy="461665"/>
          </a:xfrm>
          <a:prstGeom prst="rect">
            <a:avLst/>
          </a:prstGeom>
        </p:spPr>
        <p:txBody>
          <a:bodyPr wrap="square">
            <a:spAutoFit/>
          </a:bodyPr>
          <a:lstStyle/>
          <a:p>
            <a:r>
              <a:rPr lang="en-US" altLang="ja-JP" sz="2400" dirty="0" smtClean="0">
                <a:solidFill>
                  <a:srgbClr val="FF0000"/>
                </a:solidFill>
                <a:latin typeface="Arial" charset="0"/>
                <a:ea typeface="ＭＳ Ｐゴシック" charset="-128"/>
              </a:rPr>
              <a:t>Experiments </a:t>
            </a:r>
            <a:r>
              <a:rPr lang="en-US" altLang="ja-JP" sz="2400" dirty="0">
                <a:solidFill>
                  <a:srgbClr val="FF0000"/>
                </a:solidFill>
                <a:latin typeface="Arial" charset="0"/>
                <a:ea typeface="ＭＳ Ｐゴシック" charset="-128"/>
              </a:rPr>
              <a:t>in (…)</a:t>
            </a:r>
            <a:endParaRPr lang="ja-JP" altLang="en-US" sz="2400" baseline="-25000" dirty="0">
              <a:solidFill>
                <a:srgbClr val="FF0000"/>
              </a:solidFill>
              <a:latin typeface="Arial" charset="0"/>
              <a:ea typeface="ＭＳ Ｐゴシック" charset="-128"/>
            </a:endParaRPr>
          </a:p>
        </p:txBody>
      </p:sp>
      <p:sp>
        <p:nvSpPr>
          <p:cNvPr id="3" name="スライド番号プレースホルダー 2"/>
          <p:cNvSpPr>
            <a:spLocks noGrp="1"/>
          </p:cNvSpPr>
          <p:nvPr>
            <p:ph type="sldNum" sz="quarter" idx="12"/>
          </p:nvPr>
        </p:nvSpPr>
        <p:spPr/>
        <p:txBody>
          <a:bodyPr/>
          <a:lstStyle/>
          <a:p>
            <a:pPr>
              <a:defRPr/>
            </a:pPr>
            <a:fld id="{6DD0E22C-8632-4CCD-BCA8-241402C0E91A}" type="slidenum">
              <a:rPr lang="ja-JP" altLang="en-US" smtClean="0">
                <a:solidFill>
                  <a:prstClr val="black">
                    <a:tint val="75000"/>
                  </a:prstClr>
                </a:solidFill>
              </a:rPr>
              <a:pPr>
                <a:defRPr/>
              </a:pPr>
              <a:t>57</a:t>
            </a:fld>
            <a:endParaRPr lang="ja-JP" altLang="en-US">
              <a:solidFill>
                <a:prstClr val="black">
                  <a:tint val="75000"/>
                </a:prstClr>
              </a:solidFill>
            </a:endParaRPr>
          </a:p>
        </p:txBody>
      </p:sp>
      <p:cxnSp>
        <p:nvCxnSpPr>
          <p:cNvPr id="7" name="直線コネクタ 6"/>
          <p:cNvCxnSpPr/>
          <p:nvPr/>
        </p:nvCxnSpPr>
        <p:spPr>
          <a:xfrm>
            <a:off x="234164" y="1168417"/>
            <a:ext cx="1673540" cy="964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199" y="625043"/>
            <a:ext cx="3809801" cy="456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2"/>
          <p:cNvSpPr txBox="1"/>
          <p:nvPr/>
        </p:nvSpPr>
        <p:spPr>
          <a:xfrm>
            <a:off x="5076056" y="5344231"/>
            <a:ext cx="3889526" cy="400110"/>
          </a:xfrm>
          <a:prstGeom prst="rect">
            <a:avLst/>
          </a:prstGeom>
          <a:noFill/>
        </p:spPr>
        <p:txBody>
          <a:bodyPr wrap="none" rtlCol="0">
            <a:spAutoFit/>
          </a:bodyPr>
          <a:lstStyle/>
          <a:p>
            <a:r>
              <a:rPr lang="en-US" altLang="ja-JP" sz="2000" dirty="0" err="1" smtClean="0">
                <a:solidFill>
                  <a:prstClr val="black"/>
                </a:solidFill>
                <a:latin typeface="Arial" charset="0"/>
                <a:ea typeface="ＭＳ Ｐゴシック" charset="-128"/>
              </a:rPr>
              <a:t>J.Vidal</a:t>
            </a:r>
            <a:r>
              <a:rPr lang="en-US" altLang="ja-JP" sz="2000" dirty="0" smtClean="0">
                <a:solidFill>
                  <a:prstClr val="black"/>
                </a:solidFill>
                <a:latin typeface="Arial" charset="0"/>
                <a:ea typeface="ＭＳ Ｐゴシック" charset="-128"/>
              </a:rPr>
              <a:t>,</a:t>
            </a:r>
            <a:r>
              <a:rPr lang="en-US" altLang="ja-JP" sz="2000" dirty="0">
                <a:solidFill>
                  <a:prstClr val="black"/>
                </a:solidFill>
                <a:latin typeface="Arial" charset="0"/>
                <a:ea typeface="ＭＳ Ｐゴシック" charset="-128"/>
              </a:rPr>
              <a:t> PRL 104, 056401 (2010)</a:t>
            </a:r>
            <a:endParaRPr lang="ja-JP" altLang="en-US" sz="2000" dirty="0" smtClean="0">
              <a:solidFill>
                <a:prstClr val="black"/>
              </a:solidFill>
              <a:latin typeface="Arial" charset="0"/>
              <a:ea typeface="ＭＳ Ｐゴシック" charset="-128"/>
            </a:endParaRPr>
          </a:p>
        </p:txBody>
      </p:sp>
      <p:sp>
        <p:nvSpPr>
          <p:cNvPr id="14" name="テキスト ボックス 13"/>
          <p:cNvSpPr txBox="1"/>
          <p:nvPr/>
        </p:nvSpPr>
        <p:spPr>
          <a:xfrm>
            <a:off x="827584" y="6237312"/>
            <a:ext cx="5025735"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3x3x3 calculation(need check)</a:t>
            </a:r>
            <a:endParaRPr lang="ja-JP" altLang="en-US" sz="2800" dirty="0" smtClean="0">
              <a:solidFill>
                <a:prstClr val="black"/>
              </a:solidFill>
              <a:latin typeface="Arial" charset="0"/>
              <a:ea typeface="ＭＳ Ｐゴシック" charset="-128"/>
            </a:endParaRPr>
          </a:p>
        </p:txBody>
      </p:sp>
      <p:sp>
        <p:nvSpPr>
          <p:cNvPr id="16" name="テキスト ボックス 15"/>
          <p:cNvSpPr txBox="1"/>
          <p:nvPr/>
        </p:nvSpPr>
        <p:spPr>
          <a:xfrm>
            <a:off x="5508104" y="188640"/>
            <a:ext cx="3656770" cy="523220"/>
          </a:xfrm>
          <a:prstGeom prst="rect">
            <a:avLst/>
          </a:prstGeom>
          <a:noFill/>
        </p:spPr>
        <p:txBody>
          <a:bodyPr wrap="none" rtlCol="0">
            <a:spAutoFit/>
          </a:bodyPr>
          <a:lstStyle/>
          <a:p>
            <a:r>
              <a:rPr lang="en-US" altLang="ja-JP" sz="2800" dirty="0" smtClean="0">
                <a:solidFill>
                  <a:srgbClr val="C00000"/>
                </a:solidFill>
                <a:latin typeface="Arial" charset="0"/>
                <a:ea typeface="ＭＳ Ｐゴシック" charset="-128"/>
              </a:rPr>
              <a:t>CuInS</a:t>
            </a:r>
            <a:r>
              <a:rPr lang="en-US" altLang="ja-JP" sz="2800" baseline="-25000" dirty="0" smtClean="0">
                <a:solidFill>
                  <a:srgbClr val="C00000"/>
                </a:solidFill>
                <a:latin typeface="Arial" charset="0"/>
                <a:ea typeface="ＭＳ Ｐゴシック" charset="-128"/>
              </a:rPr>
              <a:t>2</a:t>
            </a:r>
            <a:r>
              <a:rPr lang="en-US" altLang="ja-JP" sz="2800" dirty="0" smtClean="0">
                <a:solidFill>
                  <a:srgbClr val="C00000"/>
                </a:solidFill>
                <a:latin typeface="Arial" charset="0"/>
                <a:ea typeface="ＭＳ Ｐゴシック" charset="-128"/>
              </a:rPr>
              <a:t> band gap</a:t>
            </a:r>
            <a:r>
              <a:rPr lang="ja-JP" altLang="en-US" sz="2800" dirty="0" smtClean="0">
                <a:solidFill>
                  <a:srgbClr val="C00000"/>
                </a:solidFill>
                <a:latin typeface="Arial" charset="0"/>
                <a:ea typeface="ＭＳ Ｐゴシック" charset="-128"/>
              </a:rPr>
              <a:t>（</a:t>
            </a:r>
            <a:r>
              <a:rPr lang="en-US" altLang="ja-JP" sz="2800" dirty="0">
                <a:solidFill>
                  <a:srgbClr val="C00000"/>
                </a:solidFill>
                <a:latin typeface="Arial" charset="0"/>
                <a:ea typeface="ＭＳ Ｐゴシック" charset="-128"/>
              </a:rPr>
              <a:t>eV</a:t>
            </a:r>
            <a:r>
              <a:rPr lang="en-US" altLang="ja-JP" sz="2800" dirty="0" smtClean="0">
                <a:solidFill>
                  <a:srgbClr val="C00000"/>
                </a:solidFill>
                <a:latin typeface="Arial" charset="0"/>
                <a:ea typeface="ＭＳ Ｐゴシック" charset="-128"/>
              </a:rPr>
              <a:t>)</a:t>
            </a:r>
            <a:endParaRPr lang="ja-JP" altLang="en-US" sz="3200" baseline="-25000" dirty="0">
              <a:solidFill>
                <a:prstClr val="black"/>
              </a:solidFill>
              <a:latin typeface="Arial" charset="0"/>
              <a:ea typeface="ＭＳ Ｐゴシック" charset="-128"/>
            </a:endParaRPr>
          </a:p>
        </p:txBody>
      </p:sp>
      <p:sp>
        <p:nvSpPr>
          <p:cNvPr id="15" name="テキスト ボックス 14"/>
          <p:cNvSpPr txBox="1"/>
          <p:nvPr/>
        </p:nvSpPr>
        <p:spPr>
          <a:xfrm>
            <a:off x="6300192" y="4730626"/>
            <a:ext cx="2665390" cy="523220"/>
          </a:xfrm>
          <a:prstGeom prst="rect">
            <a:avLst/>
          </a:prstGeom>
          <a:noFill/>
        </p:spPr>
        <p:txBody>
          <a:bodyPr wrap="square" rtlCol="0">
            <a:spAutoFit/>
          </a:bodyPr>
          <a:lstStyle/>
          <a:p>
            <a:r>
              <a:rPr lang="en-US" altLang="ja-JP" sz="2800" dirty="0" smtClean="0">
                <a:solidFill>
                  <a:prstClr val="black"/>
                </a:solidFill>
                <a:latin typeface="Arial" charset="0"/>
                <a:ea typeface="ＭＳ Ｐゴシック" charset="-128"/>
              </a:rPr>
              <a:t>0.22  0.23    u</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34260327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59036" y="414626"/>
            <a:ext cx="8071440" cy="523220"/>
          </a:xfrm>
          <a:prstGeom prst="rect">
            <a:avLst/>
          </a:prstGeom>
          <a:noFill/>
        </p:spPr>
        <p:txBody>
          <a:bodyPr wrap="none" rtlCol="0">
            <a:spAutoFit/>
          </a:bodyPr>
          <a:lstStyle/>
          <a:p>
            <a:r>
              <a:rPr kumimoji="1" lang="en-US" altLang="ja-JP" sz="2800" dirty="0" err="1" smtClean="0"/>
              <a:t>PdO</a:t>
            </a:r>
            <a:r>
              <a:rPr kumimoji="1" lang="en-US" altLang="ja-JP" dirty="0" smtClean="0"/>
              <a:t>(tetragonal </a:t>
            </a:r>
            <a:r>
              <a:rPr lang="en-US" altLang="ja-JP" dirty="0" smtClean="0"/>
              <a:t>, four atoms per cell 3x3x2 calculation</a:t>
            </a:r>
            <a:r>
              <a:rPr kumimoji="1" lang="en-US" altLang="ja-JP" dirty="0" smtClean="0"/>
              <a:t> , 1hour per iteration</a:t>
            </a:r>
            <a:r>
              <a:rPr lang="en-US" altLang="ja-JP" dirty="0"/>
              <a:t> )</a:t>
            </a:r>
            <a:endParaRPr kumimoji="1" lang="ja-JP" altLang="en-US" dirty="0"/>
          </a:p>
        </p:txBody>
      </p:sp>
      <p:grpSp>
        <p:nvGrpSpPr>
          <p:cNvPr id="3" name="グループ化 2"/>
          <p:cNvGrpSpPr/>
          <p:nvPr/>
        </p:nvGrpSpPr>
        <p:grpSpPr>
          <a:xfrm>
            <a:off x="536674" y="2420888"/>
            <a:ext cx="8058519" cy="3825716"/>
            <a:chOff x="536674" y="1244729"/>
            <a:chExt cx="8058519" cy="5001875"/>
          </a:xfrm>
        </p:grpSpPr>
        <p:sp>
          <p:nvSpPr>
            <p:cNvPr id="8" name="テキスト ボックス 7"/>
            <p:cNvSpPr txBox="1"/>
            <p:nvPr/>
          </p:nvSpPr>
          <p:spPr>
            <a:xfrm>
              <a:off x="838470" y="5354488"/>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25" y="1829504"/>
              <a:ext cx="4058768"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74" y="1829505"/>
              <a:ext cx="4112182"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4888031" y="5328570"/>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7" name="テキスト ボックス 6"/>
            <p:cNvSpPr txBox="1"/>
            <p:nvPr/>
          </p:nvSpPr>
          <p:spPr>
            <a:xfrm>
              <a:off x="6050209" y="5877272"/>
              <a:ext cx="2544286" cy="369332"/>
            </a:xfrm>
            <a:prstGeom prst="rect">
              <a:avLst/>
            </a:prstGeom>
            <a:noFill/>
          </p:spPr>
          <p:txBody>
            <a:bodyPr wrap="none" rtlCol="0">
              <a:spAutoFit/>
            </a:bodyPr>
            <a:lstStyle/>
            <a:p>
              <a:r>
                <a:rPr kumimoji="1" lang="en-US" altLang="ja-JP" dirty="0" smtClean="0"/>
                <a:t>Band gap about 0.7 </a:t>
              </a:r>
              <a:r>
                <a:rPr kumimoji="1" lang="en-US" altLang="ja-JP" dirty="0" err="1" smtClean="0"/>
                <a:t>eV</a:t>
              </a:r>
              <a:endParaRPr kumimoji="1" lang="ja-JP" altLang="en-US" dirty="0"/>
            </a:p>
          </p:txBody>
        </p:sp>
      </p:grpSp>
      <p:pic>
        <p:nvPicPr>
          <p:cNvPr id="317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335188" y="439688"/>
            <a:ext cx="13716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8679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59</a:t>
            </a:fld>
            <a:endParaRPr lang="ja-JP" altLang="en-US">
              <a:solidFill>
                <a:prstClr val="black">
                  <a:tint val="75000"/>
                </a:prstClr>
              </a:solidFill>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0"/>
            <a:ext cx="8886328" cy="58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403648" y="6021288"/>
            <a:ext cx="1574470"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LaNiO3</a:t>
            </a:r>
            <a:endParaRPr lang="ja-JP" altLang="en-US" sz="3200" dirty="0">
              <a:solidFill>
                <a:prstClr val="black"/>
              </a:solidFill>
              <a:latin typeface="Arial" charset="0"/>
              <a:ea typeface="ＭＳ Ｐゴシック" charset="-128"/>
            </a:endParaRPr>
          </a:p>
        </p:txBody>
      </p:sp>
      <p:sp>
        <p:nvSpPr>
          <p:cNvPr id="6" name="テキスト ボックス 5"/>
          <p:cNvSpPr txBox="1"/>
          <p:nvPr/>
        </p:nvSpPr>
        <p:spPr>
          <a:xfrm>
            <a:off x="3563888" y="6236731"/>
            <a:ext cx="4220130" cy="369332"/>
          </a:xfrm>
          <a:prstGeom prst="rect">
            <a:avLst/>
          </a:prstGeom>
          <a:noFill/>
        </p:spPr>
        <p:txBody>
          <a:bodyPr wrap="none" rtlCol="0">
            <a:spAutoFit/>
          </a:bodyPr>
          <a:lstStyle/>
          <a:p>
            <a:r>
              <a:rPr lang="en-US" altLang="ja-JP" dirty="0" err="1" smtClean="0">
                <a:solidFill>
                  <a:prstClr val="black"/>
                </a:solidFill>
                <a:latin typeface="Arial" charset="0"/>
                <a:ea typeface="ＭＳ Ｐゴシック" charset="-128"/>
              </a:rPr>
              <a:t>M.J.Han</a:t>
            </a:r>
            <a:r>
              <a:rPr lang="en-US" altLang="ja-JP" dirty="0" smtClean="0">
                <a:solidFill>
                  <a:prstClr val="black"/>
                </a:solidFill>
                <a:latin typeface="Arial" charset="0"/>
                <a:ea typeface="ＭＳ Ｐゴシック" charset="-128"/>
              </a:rPr>
              <a:t>, </a:t>
            </a:r>
            <a:r>
              <a:rPr lang="en-US" altLang="ja-JP" dirty="0" err="1" smtClean="0">
                <a:solidFill>
                  <a:prstClr val="black"/>
                </a:solidFill>
                <a:latin typeface="Arial" charset="0"/>
                <a:ea typeface="ＭＳ Ｐゴシック" charset="-128"/>
              </a:rPr>
              <a:t>H.Kino</a:t>
            </a:r>
            <a:r>
              <a:rPr lang="en-US" altLang="ja-JP" dirty="0" smtClean="0">
                <a:solidFill>
                  <a:prstClr val="black"/>
                </a:solidFill>
                <a:latin typeface="Arial" charset="0"/>
                <a:ea typeface="ＭＳ Ｐゴシック" charset="-128"/>
              </a:rPr>
              <a:t>, T.K (arXiv:1402.4915)</a:t>
            </a:r>
            <a:endParaRPr lang="ja-JP" altLang="en-US" dirty="0">
              <a:solidFill>
                <a:prstClr val="black"/>
              </a:solidFill>
              <a:latin typeface="Arial" charset="0"/>
              <a:ea typeface="ＭＳ Ｐゴシック" charset="-128"/>
            </a:endParaRPr>
          </a:p>
        </p:txBody>
      </p:sp>
    </p:spTree>
    <p:extLst>
      <p:ext uri="{BB962C8B-B14F-4D97-AF65-F5344CB8AC3E}">
        <p14:creationId xmlns:p14="http://schemas.microsoft.com/office/powerpoint/2010/main" val="2812473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323850" y="1557338"/>
            <a:ext cx="882015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b="1" dirty="0">
                <a:solidFill>
                  <a:schemeClr val="tx2"/>
                </a:solidFill>
              </a:rPr>
              <a:t>Basis </a:t>
            </a:r>
            <a:r>
              <a:rPr lang="en-US" altLang="ja-JP" sz="2800" b="1" dirty="0" smtClean="0">
                <a:solidFill>
                  <a:schemeClr val="tx2"/>
                </a:solidFill>
              </a:rPr>
              <a:t>set (finite number of basis) </a:t>
            </a:r>
            <a:endParaRPr lang="en-US" altLang="ja-JP" sz="2800" b="1" dirty="0">
              <a:solidFill>
                <a:schemeClr val="tx2"/>
              </a:solidFill>
            </a:endParaRPr>
          </a:p>
          <a:p>
            <a:pPr eaLnBrk="1" hangingPunct="1"/>
            <a:r>
              <a:rPr lang="en-US" altLang="ja-JP" sz="2000" dirty="0">
                <a:sym typeface="Wingdings" pitchFamily="2" charset="2"/>
              </a:rPr>
              <a:t>   </a:t>
            </a:r>
            <a:r>
              <a:rPr lang="en-US" altLang="ja-JP" sz="2000" dirty="0" smtClean="0">
                <a:sym typeface="Wingdings" pitchFamily="2" charset="2"/>
              </a:rPr>
              <a:t> We assume </a:t>
            </a:r>
            <a:r>
              <a:rPr lang="en-US" altLang="ja-JP" sz="2400" dirty="0" err="1" smtClean="0">
                <a:sym typeface="Wingdings" pitchFamily="2" charset="2"/>
              </a:rPr>
              <a:t>eigenfunctions</a:t>
            </a:r>
            <a:r>
              <a:rPr lang="en-US" altLang="ja-JP" sz="2400" dirty="0" smtClean="0">
                <a:sym typeface="Wingdings" pitchFamily="2" charset="2"/>
              </a:rPr>
              <a:t> </a:t>
            </a:r>
            <a:r>
              <a:rPr lang="en-US" altLang="ja-JP" sz="2400" dirty="0">
                <a:sym typeface="Wingdings" pitchFamily="2" charset="2"/>
              </a:rPr>
              <a:t>are given as:</a:t>
            </a: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p:txBody>
      </p:sp>
      <p:sp>
        <p:nvSpPr>
          <p:cNvPr id="1029" name="Rectangle 2"/>
          <p:cNvSpPr>
            <a:spLocks noGrp="1" noChangeArrowheads="1"/>
          </p:cNvSpPr>
          <p:nvPr>
            <p:ph type="title" idx="4294967295"/>
          </p:nvPr>
        </p:nvSpPr>
        <p:spPr>
          <a:xfrm>
            <a:off x="685800" y="381000"/>
            <a:ext cx="8207375" cy="457200"/>
          </a:xfrm>
        </p:spPr>
        <p:txBody>
          <a:bodyPr/>
          <a:lstStyle/>
          <a:p>
            <a:pPr eaLnBrk="1" hangingPunct="1"/>
            <a:r>
              <a:rPr lang="en-US" altLang="ja-JP" sz="3200" u="sng" dirty="0" smtClean="0"/>
              <a:t>Finite basis set</a:t>
            </a:r>
          </a:p>
        </p:txBody>
      </p:sp>
      <p:graphicFrame>
        <p:nvGraphicFramePr>
          <p:cNvPr id="1026" name="Object 4"/>
          <p:cNvGraphicFramePr>
            <a:graphicFrameLocks noChangeAspect="1"/>
          </p:cNvGraphicFramePr>
          <p:nvPr>
            <p:extLst>
              <p:ext uri="{D42A27DB-BD31-4B8C-83A1-F6EECF244321}">
                <p14:modId xmlns:p14="http://schemas.microsoft.com/office/powerpoint/2010/main" val="4135716053"/>
              </p:ext>
            </p:extLst>
          </p:nvPr>
        </p:nvGraphicFramePr>
        <p:xfrm>
          <a:off x="1558925" y="2420938"/>
          <a:ext cx="6684963" cy="1008062"/>
        </p:xfrm>
        <a:graphic>
          <a:graphicData uri="http://schemas.openxmlformats.org/presentationml/2006/ole">
            <mc:AlternateContent xmlns:mc="http://schemas.openxmlformats.org/markup-compatibility/2006">
              <mc:Choice xmlns:v="urn:schemas-microsoft-com:vml" Requires="v">
                <p:oleObj spid="_x0000_s32511" name="Equation" r:id="rId4" imgW="2514600" imgH="431640" progId="Equation.DSMT4">
                  <p:embed/>
                </p:oleObj>
              </mc:Choice>
              <mc:Fallback>
                <p:oleObj name="Equation" r:id="rId4" imgW="2514600" imgH="431640" progId="Equation.DSMT4">
                  <p:embed/>
                  <p:pic>
                    <p:nvPicPr>
                      <p:cNvPr id="0" name=""/>
                      <p:cNvPicPr>
                        <a:picLocks noChangeAspect="1" noChangeArrowheads="1"/>
                      </p:cNvPicPr>
                      <p:nvPr/>
                    </p:nvPicPr>
                    <p:blipFill>
                      <a:blip r:embed="rId5"/>
                      <a:srcRect/>
                      <a:stretch>
                        <a:fillRect/>
                      </a:stretch>
                    </p:blipFill>
                    <p:spPr bwMode="auto">
                      <a:xfrm>
                        <a:off x="1558925" y="2420938"/>
                        <a:ext cx="6684963" cy="1008062"/>
                      </a:xfrm>
                      <a:prstGeom prst="rect">
                        <a:avLst/>
                      </a:prstGeom>
                      <a:noFill/>
                      <a:ln>
                        <a:noFill/>
                      </a:ln>
                      <a:effectLst/>
                      <a:extLst/>
                    </p:spPr>
                  </p:pic>
                </p:oleObj>
              </mc:Fallback>
            </mc:AlternateContent>
          </a:graphicData>
        </a:graphic>
      </p:graphicFrame>
      <p:graphicFrame>
        <p:nvGraphicFramePr>
          <p:cNvPr id="2" name="オブジェクト 1"/>
          <p:cNvGraphicFramePr>
            <a:graphicFrameLocks noChangeAspect="1"/>
          </p:cNvGraphicFramePr>
          <p:nvPr>
            <p:extLst>
              <p:ext uri="{D42A27DB-BD31-4B8C-83A1-F6EECF244321}">
                <p14:modId xmlns:p14="http://schemas.microsoft.com/office/powerpoint/2010/main" val="1380902685"/>
              </p:ext>
            </p:extLst>
          </p:nvPr>
        </p:nvGraphicFramePr>
        <p:xfrm>
          <a:off x="3707904" y="3680996"/>
          <a:ext cx="4424497" cy="1310113"/>
        </p:xfrm>
        <a:graphic>
          <a:graphicData uri="http://schemas.openxmlformats.org/presentationml/2006/ole">
            <mc:AlternateContent xmlns:mc="http://schemas.openxmlformats.org/markup-compatibility/2006">
              <mc:Choice xmlns:v="urn:schemas-microsoft-com:vml" Requires="v">
                <p:oleObj spid="_x0000_s32512" name="Equation" r:id="rId6" imgW="2260600" imgH="762000" progId="Equation.DSMT4">
                  <p:embed/>
                </p:oleObj>
              </mc:Choice>
              <mc:Fallback>
                <p:oleObj name="Equation" r:id="rId6" imgW="2260600" imgH="7620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3680996"/>
                        <a:ext cx="4424497" cy="1310113"/>
                      </a:xfrm>
                      <a:prstGeom prst="rect">
                        <a:avLst/>
                      </a:prstGeom>
                      <a:noFill/>
                      <a:ln>
                        <a:noFill/>
                      </a:ln>
                      <a:effectLst/>
                    </p:spPr>
                  </p:pic>
                </p:oleObj>
              </mc:Fallback>
            </mc:AlternateContent>
          </a:graphicData>
        </a:graphic>
      </p:graphicFrame>
      <p:graphicFrame>
        <p:nvGraphicFramePr>
          <p:cNvPr id="3" name="オブジェクト 2"/>
          <p:cNvGraphicFramePr>
            <a:graphicFrameLocks noChangeAspect="1"/>
          </p:cNvGraphicFramePr>
          <p:nvPr>
            <p:extLst>
              <p:ext uri="{D42A27DB-BD31-4B8C-83A1-F6EECF244321}">
                <p14:modId xmlns:p14="http://schemas.microsoft.com/office/powerpoint/2010/main" val="20246065"/>
              </p:ext>
            </p:extLst>
          </p:nvPr>
        </p:nvGraphicFramePr>
        <p:xfrm>
          <a:off x="2051720" y="5373216"/>
          <a:ext cx="3450661" cy="695679"/>
        </p:xfrm>
        <a:graphic>
          <a:graphicData uri="http://schemas.openxmlformats.org/presentationml/2006/ole">
            <mc:AlternateContent xmlns:mc="http://schemas.openxmlformats.org/markup-compatibility/2006">
              <mc:Choice xmlns:v="urn:schemas-microsoft-com:vml" Requires="v">
                <p:oleObj spid="_x0000_s32513" name="Equation" r:id="rId8" imgW="1218960" imgH="279360" progId="Equation.DSMT4">
                  <p:embed/>
                </p:oleObj>
              </mc:Choice>
              <mc:Fallback>
                <p:oleObj name="Equation" r:id="rId8" imgW="1218960" imgH="279360" progId="Equation.DSMT4">
                  <p:embed/>
                  <p:pic>
                    <p:nvPicPr>
                      <p:cNvPr id="0" name="オブジェクト 1"/>
                      <p:cNvPicPr>
                        <a:picLocks noChangeAspect="1" noChangeArrowheads="1"/>
                      </p:cNvPicPr>
                      <p:nvPr/>
                    </p:nvPicPr>
                    <p:blipFill>
                      <a:blip r:embed="rId9"/>
                      <a:srcRect/>
                      <a:stretch>
                        <a:fillRect/>
                      </a:stretch>
                    </p:blipFill>
                    <p:spPr bwMode="auto">
                      <a:xfrm>
                        <a:off x="2051720" y="5373216"/>
                        <a:ext cx="3450661" cy="695679"/>
                      </a:xfrm>
                      <a:prstGeom prst="rect">
                        <a:avLst/>
                      </a:prstGeom>
                      <a:noFill/>
                      <a:ln>
                        <a:noFill/>
                      </a:ln>
                      <a:effectLst/>
                    </p:spPr>
                  </p:pic>
                </p:oleObj>
              </mc:Fallback>
            </mc:AlternateContent>
          </a:graphicData>
        </a:graphic>
      </p:graphicFrame>
      <p:sp>
        <p:nvSpPr>
          <p:cNvPr id="4" name="正方形/長方形 3"/>
          <p:cNvSpPr/>
          <p:nvPr/>
        </p:nvSpPr>
        <p:spPr>
          <a:xfrm>
            <a:off x="1187624" y="6309320"/>
            <a:ext cx="6228184" cy="369332"/>
          </a:xfrm>
          <a:prstGeom prst="rect">
            <a:avLst/>
          </a:prstGeom>
        </p:spPr>
        <p:txBody>
          <a:bodyPr wrap="square">
            <a:spAutoFit/>
          </a:bodyPr>
          <a:lstStyle/>
          <a:p>
            <a:r>
              <a:rPr lang="en-US" altLang="ja-JP" u="sng" dirty="0" smtClean="0">
                <a:sym typeface="Wingdings" pitchFamily="2" charset="2"/>
              </a:rPr>
              <a:t>Finite dimension problem(as the same as LCAO/Gaussian)</a:t>
            </a:r>
            <a:endParaRPr lang="ja-JP" altLang="en-US" dirty="0"/>
          </a:p>
        </p:txBody>
      </p:sp>
      <p:cxnSp>
        <p:nvCxnSpPr>
          <p:cNvPr id="6" name="直線矢印コネクタ 5"/>
          <p:cNvCxnSpPr/>
          <p:nvPr/>
        </p:nvCxnSpPr>
        <p:spPr>
          <a:xfrm>
            <a:off x="3419872" y="3680996"/>
            <a:ext cx="0" cy="14862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74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66" y="188640"/>
            <a:ext cx="8350721" cy="645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60</a:t>
            </a:fld>
            <a:endParaRPr lang="ja-JP" altLang="en-US">
              <a:solidFill>
                <a:prstClr val="black">
                  <a:tint val="75000"/>
                </a:prstClr>
              </a:solidFill>
            </a:endParaRPr>
          </a:p>
        </p:txBody>
      </p:sp>
    </p:spTree>
    <p:extLst>
      <p:ext uri="{BB962C8B-B14F-4D97-AF65-F5344CB8AC3E}">
        <p14:creationId xmlns:p14="http://schemas.microsoft.com/office/powerpoint/2010/main" val="16107695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856984" cy="624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61</a:t>
            </a:fld>
            <a:endParaRPr lang="ja-JP" altLang="en-US">
              <a:solidFill>
                <a:prstClr val="black">
                  <a:tint val="75000"/>
                </a:prstClr>
              </a:solidFill>
            </a:endParaRPr>
          </a:p>
        </p:txBody>
      </p:sp>
    </p:spTree>
    <p:extLst>
      <p:ext uri="{BB962C8B-B14F-4D97-AF65-F5344CB8AC3E}">
        <p14:creationId xmlns:p14="http://schemas.microsoft.com/office/powerpoint/2010/main" val="14073112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15816" y="476672"/>
            <a:ext cx="1869423" cy="584775"/>
          </a:xfrm>
          <a:prstGeom prst="rect">
            <a:avLst/>
          </a:prstGeom>
          <a:noFill/>
        </p:spPr>
        <p:txBody>
          <a:bodyPr wrap="none" rtlCol="0">
            <a:spAutoFit/>
          </a:bodyPr>
          <a:lstStyle/>
          <a:p>
            <a:r>
              <a:rPr kumimoji="1" lang="en-US" altLang="ja-JP" sz="3200" dirty="0" smtClean="0"/>
              <a:t>summary</a:t>
            </a:r>
            <a:endParaRPr kumimoji="1" lang="ja-JP" altLang="en-US" sz="3200" dirty="0"/>
          </a:p>
        </p:txBody>
      </p:sp>
      <p:sp>
        <p:nvSpPr>
          <p:cNvPr id="6" name="テキスト ボックス 5"/>
          <p:cNvSpPr txBox="1"/>
          <p:nvPr/>
        </p:nvSpPr>
        <p:spPr>
          <a:xfrm>
            <a:off x="899592" y="1225689"/>
            <a:ext cx="6696744" cy="3785652"/>
          </a:xfrm>
          <a:prstGeom prst="rect">
            <a:avLst/>
          </a:prstGeom>
          <a:noFill/>
        </p:spPr>
        <p:txBody>
          <a:bodyPr wrap="square" rtlCol="0">
            <a:spAutoFit/>
          </a:bodyPr>
          <a:lstStyle/>
          <a:p>
            <a:pPr marL="342900" indent="-342900">
              <a:buFont typeface="Arial" pitchFamily="34" charset="0"/>
              <a:buChar char="•"/>
            </a:pPr>
            <a:r>
              <a:rPr lang="en-US" altLang="ja-JP" sz="2000" dirty="0" smtClean="0"/>
              <a:t>Mean field theory and excitation energy</a:t>
            </a:r>
          </a:p>
          <a:p>
            <a:r>
              <a:rPr lang="en-US" altLang="ja-JP" sz="2000" dirty="0"/>
              <a:t> </a:t>
            </a:r>
            <a:r>
              <a:rPr lang="en-US" altLang="ja-JP" sz="2000" dirty="0" smtClean="0"/>
              <a:t>   LDA, </a:t>
            </a:r>
            <a:r>
              <a:rPr lang="en-US" altLang="ja-JP" sz="2000" dirty="0" err="1" smtClean="0"/>
              <a:t>Hartree-Fock</a:t>
            </a:r>
            <a:r>
              <a:rPr lang="en-US" altLang="ja-JP" sz="2000" dirty="0" smtClean="0"/>
              <a:t>  and QSGW</a:t>
            </a:r>
          </a:p>
          <a:p>
            <a:r>
              <a:rPr lang="en-US" altLang="ja-JP" sz="2000" dirty="0"/>
              <a:t> </a:t>
            </a:r>
            <a:r>
              <a:rPr lang="en-US" altLang="ja-JP" sz="2000" dirty="0" smtClean="0"/>
              <a:t>   </a:t>
            </a:r>
            <a:r>
              <a:rPr lang="en-US" altLang="ja-JP" sz="2000" dirty="0" err="1" smtClean="0"/>
              <a:t>Janak</a:t>
            </a:r>
            <a:r>
              <a:rPr lang="en-US" altLang="ja-JP" sz="2000" dirty="0" smtClean="0"/>
              <a:t> theorem,  finite </a:t>
            </a:r>
            <a:r>
              <a:rPr lang="en-US" altLang="ja-JP" sz="2000" dirty="0" err="1" smtClean="0"/>
              <a:t>vs.infinite</a:t>
            </a:r>
            <a:r>
              <a:rPr lang="en-US" altLang="ja-JP" sz="2000" dirty="0" smtClean="0"/>
              <a:t> system</a:t>
            </a:r>
          </a:p>
          <a:p>
            <a:pPr marL="342900" indent="-342900">
              <a:buFont typeface="Arial" pitchFamily="34" charset="0"/>
              <a:buChar char="•"/>
            </a:pPr>
            <a:endParaRPr lang="en-US" altLang="ja-JP" sz="2000" dirty="0" smtClean="0"/>
          </a:p>
          <a:p>
            <a:pPr marL="342900" indent="-342900">
              <a:buFont typeface="Arial" pitchFamily="34" charset="0"/>
              <a:buChar char="•"/>
            </a:pPr>
            <a:r>
              <a:rPr lang="en-US" altLang="ja-JP" sz="2000" dirty="0" smtClean="0"/>
              <a:t>RPA total energy</a:t>
            </a:r>
          </a:p>
          <a:p>
            <a:r>
              <a:rPr lang="en-US" altLang="ja-JP" sz="2000" dirty="0" smtClean="0"/>
              <a:t>    QSGW method</a:t>
            </a:r>
          </a:p>
          <a:p>
            <a:endParaRPr lang="en-US" altLang="ja-JP" sz="2000" dirty="0" smtClean="0"/>
          </a:p>
          <a:p>
            <a:pPr marL="342900" indent="-342900">
              <a:buFont typeface="Arial" pitchFamily="34" charset="0"/>
              <a:buChar char="•"/>
            </a:pPr>
            <a:r>
              <a:rPr lang="en-US" altLang="ja-JP" sz="2000" dirty="0" smtClean="0"/>
              <a:t>Some Results</a:t>
            </a:r>
          </a:p>
          <a:p>
            <a:r>
              <a:rPr lang="en-US" altLang="ja-JP" sz="2000" dirty="0"/>
              <a:t> </a:t>
            </a:r>
            <a:r>
              <a:rPr lang="en-US" altLang="ja-JP" sz="2000" dirty="0" smtClean="0"/>
              <a:t>   Band gap, </a:t>
            </a:r>
            <a:r>
              <a:rPr lang="en-US" altLang="ja-JP" sz="2000" dirty="0" err="1" smtClean="0"/>
              <a:t>GaAs</a:t>
            </a:r>
            <a:r>
              <a:rPr lang="en-US" altLang="ja-JP" sz="2000" dirty="0" smtClean="0"/>
              <a:t> and Na, Cu</a:t>
            </a:r>
          </a:p>
          <a:p>
            <a:r>
              <a:rPr lang="en-US" altLang="ja-JP" sz="2000" dirty="0" smtClean="0"/>
              <a:t>    </a:t>
            </a:r>
            <a:r>
              <a:rPr lang="en-US" altLang="ja-JP" sz="2000" dirty="0" err="1" smtClean="0"/>
              <a:t>NiO</a:t>
            </a:r>
            <a:r>
              <a:rPr lang="en-US" altLang="ja-JP" sz="2000" dirty="0" smtClean="0"/>
              <a:t>, </a:t>
            </a:r>
            <a:r>
              <a:rPr lang="en-US" altLang="ja-JP" sz="2000" dirty="0"/>
              <a:t>Spin Wave, </a:t>
            </a:r>
            <a:r>
              <a:rPr lang="en-US" altLang="ja-JP" sz="2000" dirty="0" err="1" smtClean="0"/>
              <a:t>ZnO</a:t>
            </a:r>
            <a:r>
              <a:rPr lang="en-US" altLang="ja-JP" sz="2000" dirty="0" smtClean="0"/>
              <a:t>, LaMnO3,</a:t>
            </a:r>
          </a:p>
          <a:p>
            <a:r>
              <a:rPr lang="en-US" altLang="ja-JP" sz="2000" dirty="0"/>
              <a:t> </a:t>
            </a:r>
            <a:r>
              <a:rPr lang="en-US" altLang="ja-JP" sz="2000" dirty="0" smtClean="0"/>
              <a:t>   </a:t>
            </a:r>
            <a:r>
              <a:rPr lang="en-US" altLang="ja-JP" sz="2000" dirty="0" err="1" smtClean="0"/>
              <a:t>InAs</a:t>
            </a:r>
            <a:r>
              <a:rPr lang="en-US" altLang="ja-JP" sz="2000" dirty="0" smtClean="0"/>
              <a:t> (impact ionization), YH3, CuGaSe2,PdO</a:t>
            </a:r>
            <a:endParaRPr lang="en-US" altLang="ja-JP" sz="2000" dirty="0"/>
          </a:p>
          <a:p>
            <a:r>
              <a:rPr lang="en-US" altLang="ja-JP" sz="2000" dirty="0" smtClean="0"/>
              <a:t>   </a:t>
            </a:r>
          </a:p>
        </p:txBody>
      </p:sp>
      <p:sp>
        <p:nvSpPr>
          <p:cNvPr id="3" name="正方形/長方形 2"/>
          <p:cNvSpPr/>
          <p:nvPr/>
        </p:nvSpPr>
        <p:spPr>
          <a:xfrm>
            <a:off x="1184839" y="5027654"/>
            <a:ext cx="7200800" cy="646331"/>
          </a:xfrm>
          <a:prstGeom prst="rect">
            <a:avLst/>
          </a:prstGeom>
        </p:spPr>
        <p:txBody>
          <a:bodyPr wrap="square">
            <a:spAutoFit/>
          </a:bodyPr>
          <a:lstStyle/>
          <a:p>
            <a:pPr marL="285750" indent="-285750">
              <a:buFont typeface="Arial" pitchFamily="34" charset="0"/>
              <a:buChar char="•"/>
            </a:pPr>
            <a:r>
              <a:rPr lang="en-US" altLang="ja-JP" dirty="0" smtClean="0"/>
              <a:t>How QSGW works for atoms and molecules?</a:t>
            </a:r>
          </a:p>
          <a:p>
            <a:r>
              <a:rPr lang="en-US" altLang="ja-JP" b="1" dirty="0">
                <a:latin typeface="+mn-ea"/>
              </a:rPr>
              <a:t> </a:t>
            </a:r>
            <a:r>
              <a:rPr lang="en-US" altLang="ja-JP" b="1" dirty="0" smtClean="0">
                <a:latin typeface="+mn-ea"/>
              </a:rPr>
              <a:t>   See </a:t>
            </a:r>
            <a:r>
              <a:rPr lang="en-US" altLang="ja-JP" b="1" dirty="0" err="1" smtClean="0">
                <a:latin typeface="+mn-ea"/>
              </a:rPr>
              <a:t>F.Bruneval</a:t>
            </a:r>
            <a:r>
              <a:rPr lang="en-US" altLang="ja-JP" b="1" dirty="0" smtClean="0">
                <a:latin typeface="+mn-ea"/>
              </a:rPr>
              <a:t> </a:t>
            </a:r>
            <a:r>
              <a:rPr lang="en-US" altLang="ja-JP" b="1" dirty="0" err="1">
                <a:latin typeface="+mn-ea"/>
              </a:rPr>
              <a:t>J.Chem.Phys</a:t>
            </a:r>
            <a:r>
              <a:rPr lang="en-US" altLang="ja-JP" b="1" dirty="0">
                <a:latin typeface="+mn-ea"/>
              </a:rPr>
              <a:t> 136,194107(2012)</a:t>
            </a:r>
            <a:endParaRPr lang="ja-JP" alt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
          <p:cNvGraphicFramePr>
            <a:graphicFrameLocks noChangeAspect="1"/>
          </p:cNvGraphicFramePr>
          <p:nvPr/>
        </p:nvGraphicFramePr>
        <p:xfrm>
          <a:off x="247650" y="2001838"/>
          <a:ext cx="2476500" cy="619125"/>
        </p:xfrm>
        <a:graphic>
          <a:graphicData uri="http://schemas.openxmlformats.org/presentationml/2006/ole">
            <mc:AlternateContent xmlns:mc="http://schemas.openxmlformats.org/markup-compatibility/2006">
              <mc:Choice xmlns:v="urn:schemas-microsoft-com:vml" Requires="v">
                <p:oleObj spid="_x0000_s49441" name="Equation" r:id="rId4" imgW="1117440" imgH="279360" progId="Equation.DSMT4">
                  <p:embed/>
                </p:oleObj>
              </mc:Choice>
              <mc:Fallback>
                <p:oleObj name="Equation" r:id="rId4" imgW="111744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2001838"/>
                        <a:ext cx="24765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12"/>
          <p:cNvGraphicFramePr>
            <a:graphicFrameLocks noChangeAspect="1"/>
          </p:cNvGraphicFramePr>
          <p:nvPr/>
        </p:nvGraphicFramePr>
        <p:xfrm>
          <a:off x="4052888" y="2146300"/>
          <a:ext cx="5005387" cy="1687513"/>
        </p:xfrm>
        <a:graphic>
          <a:graphicData uri="http://schemas.openxmlformats.org/presentationml/2006/ole">
            <mc:AlternateContent xmlns:mc="http://schemas.openxmlformats.org/markup-compatibility/2006">
              <mc:Choice xmlns:v="urn:schemas-microsoft-com:vml" Requires="v">
                <p:oleObj spid="_x0000_s49442" name="Equation" r:id="rId6" imgW="2260440" imgH="761760" progId="Equation.DSMT4">
                  <p:embed/>
                </p:oleObj>
              </mc:Choice>
              <mc:Fallback>
                <p:oleObj name="Equation" r:id="rId6" imgW="2260440" imgH="761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888" y="2146300"/>
                        <a:ext cx="5005387"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15"/>
          <p:cNvGraphicFramePr>
            <a:graphicFrameLocks noChangeAspect="1"/>
          </p:cNvGraphicFramePr>
          <p:nvPr/>
        </p:nvGraphicFramePr>
        <p:xfrm>
          <a:off x="4051300" y="4087813"/>
          <a:ext cx="4808538" cy="674687"/>
        </p:xfrm>
        <a:graphic>
          <a:graphicData uri="http://schemas.openxmlformats.org/presentationml/2006/ole">
            <mc:AlternateContent xmlns:mc="http://schemas.openxmlformats.org/markup-compatibility/2006">
              <mc:Choice xmlns:v="urn:schemas-microsoft-com:vml" Requires="v">
                <p:oleObj spid="_x0000_s49443" name="Equation" r:id="rId8" imgW="2171520" imgH="304560" progId="Equation.DSMT4">
                  <p:embed/>
                </p:oleObj>
              </mc:Choice>
              <mc:Fallback>
                <p:oleObj name="Equation" r:id="rId8" imgW="2171520" imgH="304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1300" y="4087813"/>
                        <a:ext cx="4808538"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Line 17"/>
          <p:cNvSpPr>
            <a:spLocks noChangeShapeType="1"/>
          </p:cNvSpPr>
          <p:nvPr/>
        </p:nvSpPr>
        <p:spPr bwMode="auto">
          <a:xfrm>
            <a:off x="3851275" y="1484313"/>
            <a:ext cx="720725" cy="72072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7" name="Line 18"/>
          <p:cNvSpPr>
            <a:spLocks noChangeShapeType="1"/>
          </p:cNvSpPr>
          <p:nvPr/>
        </p:nvSpPr>
        <p:spPr bwMode="auto">
          <a:xfrm>
            <a:off x="1600200" y="3124200"/>
            <a:ext cx="1447800" cy="2438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58" name="Line 20"/>
          <p:cNvSpPr>
            <a:spLocks noChangeShapeType="1"/>
          </p:cNvSpPr>
          <p:nvPr/>
        </p:nvSpPr>
        <p:spPr bwMode="auto">
          <a:xfrm flipH="1">
            <a:off x="5364163" y="3716338"/>
            <a:ext cx="0" cy="40163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9" name="Line 22"/>
          <p:cNvSpPr>
            <a:spLocks noChangeShapeType="1"/>
          </p:cNvSpPr>
          <p:nvPr/>
        </p:nvSpPr>
        <p:spPr bwMode="auto">
          <a:xfrm flipH="1">
            <a:off x="4267200" y="4648200"/>
            <a:ext cx="60960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60" name="Rectangle 24"/>
          <p:cNvSpPr>
            <a:spLocks noGrp="1" noChangeArrowheads="1"/>
          </p:cNvSpPr>
          <p:nvPr>
            <p:ph type="title"/>
          </p:nvPr>
        </p:nvSpPr>
        <p:spPr>
          <a:xfrm>
            <a:off x="0" y="0"/>
            <a:ext cx="9144000" cy="533400"/>
          </a:xfrm>
        </p:spPr>
        <p:txBody>
          <a:bodyPr/>
          <a:lstStyle/>
          <a:p>
            <a:pPr eaLnBrk="1" hangingPunct="1"/>
            <a:r>
              <a:rPr lang="en-US" altLang="ja-JP" sz="2400" b="1" u="sng" dirty="0" smtClean="0">
                <a:solidFill>
                  <a:srgbClr val="00B050"/>
                </a:solidFill>
                <a:latin typeface="Arial Unicode MS" pitchFamily="50" charset="-128"/>
                <a:ea typeface="Arial Unicode MS" pitchFamily="50" charset="-128"/>
                <a:cs typeface="Arial Unicode MS" pitchFamily="50" charset="-128"/>
              </a:rPr>
              <a:t>iteration cycle</a:t>
            </a:r>
            <a:endParaRPr lang="en-US" altLang="ja-JP" sz="2400" b="1" dirty="0" smtClean="0">
              <a:solidFill>
                <a:srgbClr val="00B050"/>
              </a:solidFill>
              <a:latin typeface="Arial Unicode MS" pitchFamily="50" charset="-128"/>
              <a:ea typeface="Arial Unicode MS" pitchFamily="50" charset="-128"/>
              <a:cs typeface="Arial Unicode MS" pitchFamily="50" charset="-128"/>
            </a:endParaRPr>
          </a:p>
        </p:txBody>
      </p:sp>
      <p:sp>
        <p:nvSpPr>
          <p:cNvPr id="2061" name="Line 27"/>
          <p:cNvSpPr>
            <a:spLocks noChangeShapeType="1"/>
          </p:cNvSpPr>
          <p:nvPr/>
        </p:nvSpPr>
        <p:spPr bwMode="auto">
          <a:xfrm>
            <a:off x="2667000" y="2286000"/>
            <a:ext cx="137160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pic>
        <p:nvPicPr>
          <p:cNvPr id="206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724400"/>
            <a:ext cx="20256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3" name="Object 10"/>
          <p:cNvGraphicFramePr>
            <a:graphicFrameLocks noChangeAspect="1"/>
          </p:cNvGraphicFramePr>
          <p:nvPr/>
        </p:nvGraphicFramePr>
        <p:xfrm>
          <a:off x="2124075" y="981075"/>
          <a:ext cx="3911600" cy="619125"/>
        </p:xfrm>
        <a:graphic>
          <a:graphicData uri="http://schemas.openxmlformats.org/presentationml/2006/ole">
            <mc:AlternateContent xmlns:mc="http://schemas.openxmlformats.org/markup-compatibility/2006">
              <mc:Choice xmlns:v="urn:schemas-microsoft-com:vml" Requires="v">
                <p:oleObj spid="_x0000_s49444" name="Equation" r:id="rId11" imgW="1765080" imgH="279360" progId="Equation.DSMT4">
                  <p:embed/>
                </p:oleObj>
              </mc:Choice>
              <mc:Fallback>
                <p:oleObj name="Equation" r:id="rId11" imgW="176508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981075"/>
                        <a:ext cx="39116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10"/>
          <p:cNvGraphicFramePr>
            <a:graphicFrameLocks noChangeAspect="1"/>
          </p:cNvGraphicFramePr>
          <p:nvPr/>
        </p:nvGraphicFramePr>
        <p:xfrm>
          <a:off x="2500313" y="5516563"/>
          <a:ext cx="3011487" cy="619125"/>
        </p:xfrm>
        <a:graphic>
          <a:graphicData uri="http://schemas.openxmlformats.org/presentationml/2006/ole">
            <mc:AlternateContent xmlns:mc="http://schemas.openxmlformats.org/markup-compatibility/2006">
              <mc:Choice xmlns:v="urn:schemas-microsoft-com:vml" Requires="v">
                <p:oleObj spid="_x0000_s49445" name="Equation" r:id="rId13" imgW="1358640" imgH="279360" progId="Equation.DSMT4">
                  <p:embed/>
                </p:oleObj>
              </mc:Choice>
              <mc:Fallback>
                <p:oleObj name="Equation" r:id="rId13" imgW="135864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0313" y="5516563"/>
                        <a:ext cx="3011487"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3" name="直線矢印コネクタ 22"/>
          <p:cNvCxnSpPr/>
          <p:nvPr/>
        </p:nvCxnSpPr>
        <p:spPr>
          <a:xfrm>
            <a:off x="4067175" y="620713"/>
            <a:ext cx="0" cy="4778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924300" y="6021388"/>
            <a:ext cx="0" cy="7651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4140200" y="6237288"/>
            <a:ext cx="1543050" cy="369887"/>
          </a:xfrm>
          <a:prstGeom prst="rect">
            <a:avLst/>
          </a:prstGeom>
          <a:noFill/>
        </p:spPr>
        <p:txBody>
          <a:bodyPr wrap="none">
            <a:spAutoFit/>
          </a:bodyPr>
          <a:lstStyle/>
          <a:p>
            <a:pPr>
              <a:defRPr/>
            </a:pPr>
            <a:r>
              <a:rPr lang="en-US" altLang="ja-JP" dirty="0">
                <a:solidFill>
                  <a:schemeClr val="tx2">
                    <a:lumMod val="60000"/>
                    <a:lumOff val="40000"/>
                  </a:schemeClr>
                </a:solidFill>
              </a:rPr>
              <a:t>Next iteration</a:t>
            </a:r>
            <a:endParaRPr lang="ja-JP" altLang="en-US" dirty="0">
              <a:solidFill>
                <a:schemeClr val="tx2">
                  <a:lumMod val="60000"/>
                  <a:lumOff val="40000"/>
                </a:schemeClr>
              </a:solidFill>
            </a:endParaRPr>
          </a:p>
        </p:txBody>
      </p:sp>
      <p:sp>
        <p:nvSpPr>
          <p:cNvPr id="29" name="テキスト ボックス 28"/>
          <p:cNvSpPr txBox="1"/>
          <p:nvPr/>
        </p:nvSpPr>
        <p:spPr>
          <a:xfrm>
            <a:off x="4067175" y="549275"/>
            <a:ext cx="2138363" cy="400050"/>
          </a:xfrm>
          <a:prstGeom prst="rect">
            <a:avLst/>
          </a:prstGeom>
          <a:noFill/>
        </p:spPr>
        <p:txBody>
          <a:bodyPr wrap="none">
            <a:spAutoFit/>
          </a:bodyPr>
          <a:lstStyle/>
          <a:p>
            <a:pPr>
              <a:defRPr/>
            </a:pPr>
            <a:r>
              <a:rPr lang="en-US" altLang="ja-JP" sz="2000" dirty="0">
                <a:solidFill>
                  <a:schemeClr val="tx2">
                    <a:lumMod val="60000"/>
                    <a:lumOff val="40000"/>
                  </a:schemeClr>
                </a:solidFill>
              </a:rPr>
              <a:t>previous iteration</a:t>
            </a:r>
            <a:endParaRPr lang="ja-JP" altLang="en-US" sz="2000" dirty="0">
              <a:solidFill>
                <a:schemeClr val="tx2">
                  <a:lumMod val="60000"/>
                  <a:lumOff val="40000"/>
                </a:schemeClr>
              </a:solidFill>
            </a:endParaRPr>
          </a:p>
        </p:txBody>
      </p:sp>
      <p:cxnSp>
        <p:nvCxnSpPr>
          <p:cNvPr id="27" name="曲線コネクタ 26"/>
          <p:cNvCxnSpPr/>
          <p:nvPr/>
        </p:nvCxnSpPr>
        <p:spPr>
          <a:xfrm rot="5400000">
            <a:off x="1439863" y="1376363"/>
            <a:ext cx="792162" cy="576262"/>
          </a:xfrm>
          <a:prstGeom prst="curvedConnector3">
            <a:avLst>
              <a:gd name="adj1" fmla="val -772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1570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正方形/長方形 3"/>
          <p:cNvSpPr>
            <a:spLocks noChangeArrowheads="1"/>
          </p:cNvSpPr>
          <p:nvPr/>
        </p:nvSpPr>
        <p:spPr bwMode="auto">
          <a:xfrm>
            <a:off x="179512" y="3861048"/>
            <a:ext cx="87852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dirty="0">
                <a:solidFill>
                  <a:schemeClr val="accent2"/>
                </a:solidFill>
                <a:sym typeface="Wingdings" pitchFamily="2" charset="2"/>
              </a:rPr>
              <a:t>My conclusion:</a:t>
            </a:r>
          </a:p>
          <a:p>
            <a:r>
              <a:rPr lang="en-US" altLang="ja-JP" sz="2400" dirty="0"/>
              <a:t>To overcome shortcomings in </a:t>
            </a:r>
            <a:r>
              <a:rPr lang="en-US" altLang="ja-JP" sz="2400" dirty="0" smtClean="0"/>
              <a:t>APW basis and MTO basis, </a:t>
            </a:r>
            <a:r>
              <a:rPr lang="en-US" altLang="ja-JP" sz="2400" dirty="0"/>
              <a:t>we should use both of </a:t>
            </a:r>
            <a:r>
              <a:rPr lang="en-US" altLang="ja-JP" sz="2400" b="1" u="sng" dirty="0"/>
              <a:t>APW</a:t>
            </a:r>
            <a:r>
              <a:rPr lang="ja-JP" altLang="en-US" sz="2400" b="1" u="sng" dirty="0"/>
              <a:t> </a:t>
            </a:r>
            <a:r>
              <a:rPr lang="en-US" altLang="ja-JP" sz="2400" b="1" u="sng" dirty="0"/>
              <a:t>and MTO</a:t>
            </a:r>
            <a:r>
              <a:rPr lang="ja-JP" altLang="en-US" sz="2400" b="1" u="sng" dirty="0"/>
              <a:t> </a:t>
            </a:r>
            <a:r>
              <a:rPr lang="en-US" altLang="ja-JP" sz="2400" b="1" u="sng" dirty="0"/>
              <a:t>together.  </a:t>
            </a:r>
            <a:r>
              <a:rPr lang="en-US" altLang="ja-JP" sz="2400" b="1" u="sng" dirty="0" smtClean="0">
                <a:sym typeface="Wingdings" pitchFamily="2" charset="2"/>
              </a:rPr>
              <a:t>this means the PMT method</a:t>
            </a:r>
            <a:r>
              <a:rPr lang="en-US" altLang="ja-JP" sz="2400" b="1" u="sng" dirty="0" smtClean="0"/>
              <a:t>   </a:t>
            </a:r>
          </a:p>
          <a:p>
            <a:endParaRPr lang="en-US" altLang="ja-JP" sz="2400" b="1" u="sng" dirty="0"/>
          </a:p>
          <a:p>
            <a:r>
              <a:rPr lang="en-US" altLang="ja-JP" sz="2400" b="1" u="sng" dirty="0" smtClean="0"/>
              <a:t>But wait…</a:t>
            </a:r>
          </a:p>
          <a:p>
            <a:r>
              <a:rPr lang="en-US" altLang="ja-JP" sz="2400" b="1" u="sng" dirty="0" smtClean="0"/>
              <a:t>What is the APW and MTO?</a:t>
            </a:r>
            <a:r>
              <a:rPr lang="en-US" altLang="ja-JP" sz="2400" b="1" u="sng" dirty="0" smtClean="0">
                <a:sym typeface="Wingdings" pitchFamily="2" charset="2"/>
              </a:rPr>
              <a:t> next page.</a:t>
            </a:r>
            <a:endParaRPr lang="en-US" altLang="ja-JP" sz="2400" b="1" u="sng" dirty="0"/>
          </a:p>
        </p:txBody>
      </p:sp>
      <p:sp>
        <p:nvSpPr>
          <p:cNvPr id="15365" name="テキスト ボックス 6"/>
          <p:cNvSpPr txBox="1">
            <a:spLocks noChangeArrowheads="1"/>
          </p:cNvSpPr>
          <p:nvPr/>
        </p:nvSpPr>
        <p:spPr bwMode="auto">
          <a:xfrm>
            <a:off x="1619672" y="116632"/>
            <a:ext cx="44823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smtClean="0">
                <a:solidFill>
                  <a:srgbClr val="FF0000"/>
                </a:solidFill>
              </a:rPr>
              <a:t>How to choose the good basis?</a:t>
            </a:r>
            <a:endParaRPr lang="ja-JP" altLang="en-US" sz="2400" dirty="0">
              <a:solidFill>
                <a:srgbClr val="FF0000"/>
              </a:solidFill>
            </a:endParaRPr>
          </a:p>
        </p:txBody>
      </p:sp>
      <p:sp>
        <p:nvSpPr>
          <p:cNvPr id="2" name="テキスト ボックス 1"/>
          <p:cNvSpPr txBox="1"/>
          <p:nvPr/>
        </p:nvSpPr>
        <p:spPr>
          <a:xfrm>
            <a:off x="894674" y="980728"/>
            <a:ext cx="7709774" cy="1938992"/>
          </a:xfrm>
          <a:prstGeom prst="rect">
            <a:avLst/>
          </a:prstGeom>
          <a:noFill/>
        </p:spPr>
        <p:txBody>
          <a:bodyPr wrap="square" rtlCol="0">
            <a:spAutoFit/>
          </a:bodyPr>
          <a:lstStyle/>
          <a:p>
            <a:pPr marL="342900" indent="-342900">
              <a:buFont typeface="Arial" pitchFamily="34" charset="0"/>
              <a:buChar char="•"/>
            </a:pPr>
            <a:r>
              <a:rPr kumimoji="1" lang="en-US" altLang="ja-JP" sz="2400" dirty="0" smtClean="0"/>
              <a:t>APW  (augmented plane wave)</a:t>
            </a:r>
          </a:p>
          <a:p>
            <a:pPr marL="342900" indent="-342900">
              <a:buFont typeface="Arial" pitchFamily="34" charset="0"/>
              <a:buChar char="•"/>
            </a:pPr>
            <a:r>
              <a:rPr lang="en-US" altLang="ja-JP" sz="2400" dirty="0" smtClean="0"/>
              <a:t>MTO ( muffin-tin orbital)</a:t>
            </a:r>
          </a:p>
          <a:p>
            <a:endParaRPr kumimoji="1" lang="en-US" altLang="ja-JP" sz="2400" dirty="0"/>
          </a:p>
          <a:p>
            <a:r>
              <a:rPr lang="en-US" altLang="ja-JP" sz="2400" dirty="0" smtClean="0"/>
              <a:t>are the names of the basis functions.</a:t>
            </a:r>
          </a:p>
          <a:p>
            <a:r>
              <a:rPr lang="en-US" altLang="ja-JP" sz="2400" dirty="0" smtClean="0"/>
              <a:t>Both of them are made by </a:t>
            </a:r>
            <a:r>
              <a:rPr kumimoji="1" lang="en-US" altLang="ja-JP" sz="2400" dirty="0" smtClean="0"/>
              <a:t>“augmentation”.</a:t>
            </a:r>
            <a:endParaRPr kumimoji="1" lang="ja-JP" altLang="en-US" sz="2400" dirty="0"/>
          </a:p>
        </p:txBody>
      </p:sp>
    </p:spTree>
    <p:extLst>
      <p:ext uri="{BB962C8B-B14F-4D97-AF65-F5344CB8AC3E}">
        <p14:creationId xmlns:p14="http://schemas.microsoft.com/office/powerpoint/2010/main" val="1542111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260648"/>
            <a:ext cx="8352929" cy="612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95536" y="6369963"/>
            <a:ext cx="8597225" cy="369332"/>
          </a:xfrm>
          <a:prstGeom prst="rect">
            <a:avLst/>
          </a:prstGeom>
          <a:noFill/>
        </p:spPr>
        <p:txBody>
          <a:bodyPr wrap="none" rtlCol="0">
            <a:spAutoFit/>
          </a:bodyPr>
          <a:lstStyle/>
          <a:p>
            <a:r>
              <a:rPr lang="en-US" altLang="ja-JP" dirty="0"/>
              <a:t>http://research.physics.illinois.edu/ElectronicStructure/598SCM-F04/lecture_notes/</a:t>
            </a:r>
            <a:endParaRPr kumimoji="1" lang="ja-JP" altLang="en-US" dirty="0"/>
          </a:p>
        </p:txBody>
      </p:sp>
      <p:sp>
        <p:nvSpPr>
          <p:cNvPr id="4" name="テキスト ボックス 3"/>
          <p:cNvSpPr txBox="1"/>
          <p:nvPr/>
        </p:nvSpPr>
        <p:spPr>
          <a:xfrm>
            <a:off x="3431019" y="5116542"/>
            <a:ext cx="1334661" cy="369332"/>
          </a:xfrm>
          <a:prstGeom prst="rect">
            <a:avLst/>
          </a:prstGeom>
          <a:noFill/>
        </p:spPr>
        <p:txBody>
          <a:bodyPr wrap="none" rtlCol="0">
            <a:spAutoFit/>
          </a:bodyPr>
          <a:lstStyle/>
          <a:p>
            <a:r>
              <a:rPr kumimoji="1" lang="en-US" altLang="ja-JP" dirty="0" smtClean="0"/>
              <a:t>MT regions</a:t>
            </a:r>
            <a:endParaRPr kumimoji="1" lang="ja-JP" altLang="en-US" dirty="0"/>
          </a:p>
        </p:txBody>
      </p:sp>
      <p:sp>
        <p:nvSpPr>
          <p:cNvPr id="5" name="テキスト ボックス 4"/>
          <p:cNvSpPr txBox="1"/>
          <p:nvPr/>
        </p:nvSpPr>
        <p:spPr>
          <a:xfrm>
            <a:off x="5796136" y="5116542"/>
            <a:ext cx="1877437" cy="369332"/>
          </a:xfrm>
          <a:prstGeom prst="rect">
            <a:avLst/>
          </a:prstGeom>
          <a:noFill/>
        </p:spPr>
        <p:txBody>
          <a:bodyPr wrap="none" rtlCol="0">
            <a:spAutoFit/>
          </a:bodyPr>
          <a:lstStyle/>
          <a:p>
            <a:r>
              <a:rPr kumimoji="1" lang="en-US" altLang="ja-JP" dirty="0" smtClean="0"/>
              <a:t>Interstitial region</a:t>
            </a:r>
            <a:endParaRPr kumimoji="1" lang="ja-JP" altLang="en-US" dirty="0"/>
          </a:p>
        </p:txBody>
      </p:sp>
    </p:spTree>
    <p:extLst>
      <p:ext uri="{BB962C8B-B14F-4D97-AF65-F5344CB8AC3E}">
        <p14:creationId xmlns:p14="http://schemas.microsoft.com/office/powerpoint/2010/main" val="41179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tailEnd type="none"/>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38100">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kotani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rtlCol="0"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spDef>
    <a:lnDef>
      <a:spPr bwMode="auto">
        <a:xfrm>
          <a:off x="0" y="0"/>
          <a:ext cx="1" cy="1"/>
        </a:xfrm>
        <a:custGeom>
          <a:avLst/>
          <a:gdLst/>
          <a:ahLst/>
          <a:cxnLst/>
          <a:rect l="0" t="0" r="0" b="0"/>
          <a:pathLst/>
        </a:custGeom>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6.xml><?xml version="1.0" encoding="utf-8"?>
<a:theme xmlns:a="http://schemas.openxmlformats.org/drawingml/2006/main" name="1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7.xml><?xml version="1.0" encoding="utf-8"?>
<a:theme xmlns:a="http://schemas.openxmlformats.org/drawingml/2006/main" name="3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28308</TotalTime>
  <Words>3032</Words>
  <Application>Microsoft Office PowerPoint</Application>
  <PresentationFormat>画面に合わせる (4:3)</PresentationFormat>
  <Paragraphs>699</Paragraphs>
  <Slides>62</Slides>
  <Notes>30</Notes>
  <HiddenSlides>0</HiddenSlides>
  <MMClips>0</MMClips>
  <ScaleCrop>false</ScaleCrop>
  <HeadingPairs>
    <vt:vector size="8" baseType="variant">
      <vt:variant>
        <vt:lpstr>使用されているフォント</vt:lpstr>
      </vt:variant>
      <vt:variant>
        <vt:i4>14</vt:i4>
      </vt:variant>
      <vt:variant>
        <vt:lpstr>テーマ</vt:lpstr>
      </vt:variant>
      <vt:variant>
        <vt:i4>7</vt:i4>
      </vt:variant>
      <vt:variant>
        <vt:lpstr>埋め込まれた OLE サーバー</vt:lpstr>
      </vt:variant>
      <vt:variant>
        <vt:i4>2</vt:i4>
      </vt:variant>
      <vt:variant>
        <vt:lpstr>スライド タイトル</vt:lpstr>
      </vt:variant>
      <vt:variant>
        <vt:i4>62</vt:i4>
      </vt:variant>
    </vt:vector>
  </HeadingPairs>
  <TitlesOfParts>
    <vt:vector size="85" baseType="lpstr">
      <vt:lpstr>Arial Unicode MS</vt:lpstr>
      <vt:lpstr>cmr10</vt:lpstr>
      <vt:lpstr>ＭＳ Ｐゴシック</vt:lpstr>
      <vt:lpstr>ＭＳ ゴシック</vt:lpstr>
      <vt:lpstr>Arial</vt:lpstr>
      <vt:lpstr>Arial Black</vt:lpstr>
      <vt:lpstr>Arial Narrow</vt:lpstr>
      <vt:lpstr>Calibri</vt:lpstr>
      <vt:lpstr>Cambria Math</vt:lpstr>
      <vt:lpstr>Comic Sans MS</vt:lpstr>
      <vt:lpstr>Courier New</vt:lpstr>
      <vt:lpstr>Symbol</vt:lpstr>
      <vt:lpstr>Times New Roman</vt:lpstr>
      <vt:lpstr>Wingdings</vt:lpstr>
      <vt:lpstr>Office テーマ</vt:lpstr>
      <vt:lpstr>kotani1</vt:lpstr>
      <vt:lpstr>1_Office テーマ</vt:lpstr>
      <vt:lpstr>2_Office テーマ</vt:lpstr>
      <vt:lpstr>JPS2014</vt:lpstr>
      <vt:lpstr>1_JPS2014</vt:lpstr>
      <vt:lpstr>3_JPS2014</vt:lpstr>
      <vt:lpstr>Equation</vt:lpstr>
      <vt:lpstr>MathType 6.0 Equation</vt:lpstr>
      <vt:lpstr>PowerPoint プレゼンテーション</vt:lpstr>
      <vt:lpstr>PowerPoint プレゼンテーション</vt:lpstr>
      <vt:lpstr>The PMT method: a new linearized method   Takao Kotani (tottori-u)</vt:lpstr>
      <vt:lpstr>PowerPoint プレゼンテーション</vt:lpstr>
      <vt:lpstr>PowerPoint プレゼンテーション</vt:lpstr>
      <vt:lpstr>Finite basis set</vt:lpstr>
      <vt:lpstr>iteration cycle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(preparation) What is Green’s function?</vt:lpstr>
      <vt:lpstr>𝑩𝒐𝒖𝒏𝒅𝒂𝒓𝒚 𝒄𝒐𝒏𝒅𝒊𝒕𝒊𝒐𝒏 𝒂𝒍𝒐𝒏𝒈 time-axis</vt:lpstr>
      <vt:lpstr>Many body theory (rough explanation)</vt:lpstr>
      <vt:lpstr>〖1/(ω-H〗_0) in MBPT   (not so accurate)</vt:lpstr>
      <vt:lpstr>Illustration of Many-body perturbation theory(MBPT)</vt:lpstr>
      <vt:lpstr>GW approximation</vt:lpstr>
      <vt:lpstr>GW approximation ：　１電子波動関数の時間発展</vt:lpstr>
      <vt:lpstr>Self-energy（Many-body effect is downfolded into one-body propagetor）</vt:lpstr>
      <vt:lpstr>QSGW: How to determine better H0 ?</vt:lpstr>
      <vt:lpstr>PowerPoint プレゼンテーション</vt:lpstr>
      <vt:lpstr>PowerPoint プレゼンテーション</vt:lpstr>
      <vt:lpstr>Schematic explanation on off-site exchange</vt:lpstr>
      <vt:lpstr>sp bonded systems</vt:lpstr>
      <vt:lpstr>BAND GAP</vt:lpstr>
      <vt:lpstr>PowerPoint プレゼンテーション</vt:lpstr>
      <vt:lpstr>Physics in QSGW</vt:lpstr>
      <vt:lpstr>Why we need ＱＳＧＷ？</vt:lpstr>
      <vt:lpstr>PowerPoint プレゼンテーション</vt:lpstr>
      <vt:lpstr>ZnO</vt:lpstr>
      <vt:lpstr>d systems</vt:lpstr>
      <vt:lpstr>NiO</vt:lpstr>
      <vt:lpstr>NiO MnO dos</vt:lpstr>
      <vt:lpstr>NiO MnO dielectric</vt:lpstr>
      <vt:lpstr>Spin wave dispersion based on QSGW</vt:lpstr>
      <vt:lpstr>srtio3</vt:lpstr>
      <vt:lpstr>Electron configuration</vt:lpstr>
      <vt:lpstr>PowerPoint プレゼンテーション</vt:lpstr>
      <vt:lpstr>PowerPoint プレゼンテーション</vt:lpstr>
      <vt:lpstr>PowerPoint プレゼンテーション</vt:lpstr>
      <vt:lpstr>Impact ionization rate(auger process)</vt:lpstr>
      <vt:lpstr>InAs impact ionization rate  (=auger process  = high energy electron  lose energy with e-h pair)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F*Fの計算方法</dc:title>
  <dc:creator>u</dc:creator>
  <cp:lastModifiedBy>takao</cp:lastModifiedBy>
  <cp:revision>1705</cp:revision>
  <cp:lastPrinted>2015-08-31T01:19:12Z</cp:lastPrinted>
  <dcterms:created xsi:type="dcterms:W3CDTF">2011-09-14T07:23:39Z</dcterms:created>
  <dcterms:modified xsi:type="dcterms:W3CDTF">2015-09-01T02:42:40Z</dcterms:modified>
</cp:coreProperties>
</file>